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7" r:id="rId5"/>
    <p:sldId id="325" r:id="rId6"/>
    <p:sldId id="319" r:id="rId7"/>
    <p:sldId id="320" r:id="rId8"/>
    <p:sldId id="321" r:id="rId9"/>
    <p:sldId id="322" r:id="rId10"/>
    <p:sldId id="326" r:id="rId11"/>
    <p:sldId id="324" r:id="rId12"/>
    <p:sldId id="327" r:id="rId13"/>
    <p:sldId id="258" r:id="rId14"/>
    <p:sldId id="259" r:id="rId15"/>
    <p:sldId id="260" r:id="rId16"/>
    <p:sldId id="261" r:id="rId17"/>
    <p:sldId id="262" r:id="rId18"/>
    <p:sldId id="304" r:id="rId19"/>
    <p:sldId id="264" r:id="rId20"/>
    <p:sldId id="265" r:id="rId21"/>
    <p:sldId id="266" r:id="rId22"/>
    <p:sldId id="267" r:id="rId23"/>
    <p:sldId id="270" r:id="rId24"/>
    <p:sldId id="271" r:id="rId25"/>
    <p:sldId id="305" r:id="rId26"/>
    <p:sldId id="273" r:id="rId27"/>
    <p:sldId id="274" r:id="rId28"/>
    <p:sldId id="275" r:id="rId29"/>
    <p:sldId id="276" r:id="rId30"/>
    <p:sldId id="306" r:id="rId31"/>
    <p:sldId id="278"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9" autoAdjust="0"/>
    <p:restoredTop sz="86624" autoAdjust="0"/>
  </p:normalViewPr>
  <p:slideViewPr>
    <p:cSldViewPr snapToGrid="0">
      <p:cViewPr>
        <p:scale>
          <a:sx n="100" d="100"/>
          <a:sy n="100" d="100"/>
        </p:scale>
        <p:origin x="1930" y="58"/>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1FE37-FC29-4180-B108-B52ED546306A}" type="datetimeFigureOut">
              <a:rPr lang="nl-NL" smtClean="0"/>
              <a:t>15-12-2021</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3DCBC-3BFC-4C11-94C7-8F5212C660F5}" type="slidenum">
              <a:rPr lang="nl-NL" smtClean="0"/>
              <a:t>‹nr.›</a:t>
            </a:fld>
            <a:endParaRPr lang="nl-NL"/>
          </a:p>
        </p:txBody>
      </p:sp>
    </p:spTree>
    <p:extLst>
      <p:ext uri="{BB962C8B-B14F-4D97-AF65-F5344CB8AC3E}">
        <p14:creationId xmlns:p14="http://schemas.microsoft.com/office/powerpoint/2010/main" val="4123607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Metabolism"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en.wikipedia.org/wiki/Ames_test#cite_note-ames-3" TargetMode="External"/><Relationship Id="rId4" Type="http://schemas.openxmlformats.org/officeDocument/2006/relationships/hyperlink" Target="http://en.wikipedia.org/wiki/Benzo(a)pyren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en.wikipedia.org/wiki/Cell_division" TargetMode="External"/><Relationship Id="rId3" Type="http://schemas.openxmlformats.org/officeDocument/2006/relationships/hyperlink" Target="http://en.wikipedia.org/wiki/Repressor_protein" TargetMode="External"/><Relationship Id="rId7" Type="http://schemas.openxmlformats.org/officeDocument/2006/relationships/hyperlink" Target="http://en.wikipedia.org/wiki/Nucleotide_excision_repair"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SOS_response#cite_note-3" TargetMode="External"/><Relationship Id="rId5" Type="http://schemas.openxmlformats.org/officeDocument/2006/relationships/hyperlink" Target="http://en.wikipedia.org/wiki/DNA_polymerase" TargetMode="External"/><Relationship Id="rId10" Type="http://schemas.openxmlformats.org/officeDocument/2006/relationships/hyperlink" Target="http://en.wikipedia.org/wiki/Filamentation" TargetMode="External"/><Relationship Id="rId4" Type="http://schemas.openxmlformats.org/officeDocument/2006/relationships/hyperlink" Target="http://en.wikipedia.org/wiki/SOS_box" TargetMode="External"/><Relationship Id="rId9" Type="http://schemas.openxmlformats.org/officeDocument/2006/relationships/hyperlink" Target="http://en.wikipedia.org/wiki/FtsZ"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en.wikipedia.org/wiki/Paternal_age_effect" TargetMode="External"/><Relationship Id="rId3" Type="http://schemas.openxmlformats.org/officeDocument/2006/relationships/hyperlink" Target="http://en.wikipedia.org/wiki/Fibroblast_growth_factor_receptor_3" TargetMode="External"/><Relationship Id="rId7" Type="http://schemas.openxmlformats.org/officeDocument/2006/relationships/hyperlink" Target="http://en.wikipedia.org/wiki/Achondroplasia#cite_note-pmid17950653-2"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en.wikipedia.org/wiki/Mutation#Spontaneous_mutation" TargetMode="External"/><Relationship Id="rId11" Type="http://schemas.openxmlformats.org/officeDocument/2006/relationships/hyperlink" Target="http://en.wikipedia.org/wiki/Oogenesis" TargetMode="External"/><Relationship Id="rId5" Type="http://schemas.openxmlformats.org/officeDocument/2006/relationships/hyperlink" Target="http://en.wikipedia.org/wiki/Lethal_alleles" TargetMode="External"/><Relationship Id="rId10" Type="http://schemas.openxmlformats.org/officeDocument/2006/relationships/hyperlink" Target="http://en.wikipedia.org/wiki/Spermatogenesis" TargetMode="External"/><Relationship Id="rId4" Type="http://schemas.openxmlformats.org/officeDocument/2006/relationships/hyperlink" Target="http://en.wikipedia.org/wiki/Dominance_(genetics)" TargetMode="External"/><Relationship Id="rId9" Type="http://schemas.openxmlformats.org/officeDocument/2006/relationships/hyperlink" Target="http://en.wikipedia.org/wiki/Achondroplasia#cite_note-pmid17706214-3"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Paternal_age_effect" TargetMode="External"/><Relationship Id="rId3" Type="http://schemas.openxmlformats.org/officeDocument/2006/relationships/hyperlink" Target="http://en.wikipedia.org/wiki/Fibroblast_growth_factor_receptor_3" TargetMode="External"/><Relationship Id="rId7" Type="http://schemas.openxmlformats.org/officeDocument/2006/relationships/hyperlink" Target="http://en.wikipedia.org/wiki/Achondroplasia#cite_note-pmid17950653-2"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en.wikipedia.org/wiki/Mutation#Spontaneous_mutation" TargetMode="External"/><Relationship Id="rId11" Type="http://schemas.openxmlformats.org/officeDocument/2006/relationships/hyperlink" Target="http://en.wikipedia.org/wiki/Oogenesis" TargetMode="External"/><Relationship Id="rId5" Type="http://schemas.openxmlformats.org/officeDocument/2006/relationships/hyperlink" Target="http://en.wikipedia.org/wiki/Lethal_alleles" TargetMode="External"/><Relationship Id="rId10" Type="http://schemas.openxmlformats.org/officeDocument/2006/relationships/hyperlink" Target="http://en.wikipedia.org/wiki/Spermatogenesis" TargetMode="External"/><Relationship Id="rId4" Type="http://schemas.openxmlformats.org/officeDocument/2006/relationships/hyperlink" Target="http://en.wikipedia.org/wiki/Dominance_(genetics)" TargetMode="External"/><Relationship Id="rId9" Type="http://schemas.openxmlformats.org/officeDocument/2006/relationships/hyperlink" Target="http://en.wikipedia.org/wiki/Achondroplasia#cite_note-pmid17706214-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Salmonella </a:t>
            </a:r>
            <a:r>
              <a:rPr lang="en-US" sz="1200" b="0" i="0" u="none" strike="noStrike" baseline="0" dirty="0" err="1" smtClean="0">
                <a:ln>
                  <a:noFill/>
                </a:ln>
                <a:solidFill>
                  <a:srgbClr val="000000"/>
                </a:solidFill>
                <a:latin typeface="Arial" pitchFamily="18"/>
                <a:ea typeface="Arial" pitchFamily="2"/>
                <a:cs typeface="Arial" pitchFamily="2"/>
              </a:rPr>
              <a:t>typhimurium</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his auxotroph</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Test measures the reversion of the mutation. Ability to grow on medium lacking histidine</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Mutaties</a:t>
            </a:r>
            <a:r>
              <a:rPr lang="en-US" sz="1200" b="0" i="0" u="none" strike="noStrike" baseline="0" dirty="0" smtClean="0">
                <a:ln>
                  <a:noFill/>
                </a:ln>
                <a:solidFill>
                  <a:srgbClr val="000000"/>
                </a:solidFill>
                <a:latin typeface="Arial" pitchFamily="18"/>
                <a:ea typeface="Arial" pitchFamily="2"/>
                <a:cs typeface="Arial" pitchFamily="2"/>
              </a:rPr>
              <a:t> in DNA</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Reparatie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genen</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Extra </a:t>
            </a:r>
            <a:r>
              <a:rPr lang="en-US" sz="1200" b="0" i="0" u="none" strike="noStrike" baseline="0" dirty="0" err="1" smtClean="0">
                <a:ln>
                  <a:noFill/>
                </a:ln>
                <a:solidFill>
                  <a:srgbClr val="000000"/>
                </a:solidFill>
                <a:latin typeface="Arial" pitchFamily="18"/>
                <a:ea typeface="Arial" pitchFamily="2"/>
                <a:cs typeface="Arial" pitchFamily="2"/>
              </a:rPr>
              <a:t>gevoelig</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Stammen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voor</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Substituties</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Frame shifts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Etc.</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r>
              <a:rPr lang="en-US" sz="1200" b="0" i="0" u="none" strike="noStrike" baseline="0" dirty="0" err="1" smtClean="0">
                <a:ln>
                  <a:noFill/>
                </a:ln>
                <a:solidFill>
                  <a:srgbClr val="000000"/>
                </a:solidFill>
                <a:latin typeface="Arial" pitchFamily="18"/>
                <a:ea typeface="Arial" pitchFamily="2"/>
                <a:cs typeface="Arial" pitchFamily="2"/>
              </a:rPr>
              <a:t>Waarom</a:t>
            </a:r>
            <a:r>
              <a:rPr lang="en-US" sz="1200" b="0" i="0" u="none" strike="noStrike" baseline="0" dirty="0" smtClean="0">
                <a:ln>
                  <a:noFill/>
                </a:ln>
                <a:solidFill>
                  <a:srgbClr val="000000"/>
                </a:solidFill>
                <a:latin typeface="Arial" pitchFamily="18"/>
                <a:ea typeface="Arial" pitchFamily="2"/>
                <a:cs typeface="Arial" pitchFamily="2"/>
              </a:rPr>
              <a:t> liver enzymes?</a:t>
            </a:r>
          </a:p>
          <a:p>
            <a:endParaRPr lang="en-US" sz="1200" b="0" i="0" u="none" strike="noStrike" baseline="0" dirty="0" smtClean="0">
              <a:ln>
                <a:noFill/>
              </a:ln>
              <a:solidFill>
                <a:srgbClr val="000000"/>
              </a:solidFill>
              <a:latin typeface="Arial" pitchFamily="18"/>
              <a:cs typeface="Arial" pitchFamily="2"/>
            </a:endParaRPr>
          </a:p>
          <a:p>
            <a:r>
              <a:rPr lang="en-US" dirty="0" smtClean="0"/>
              <a:t>Rat liver extract is optionally added to simulate the effect of </a:t>
            </a:r>
            <a:r>
              <a:rPr lang="en-US" dirty="0" smtClean="0">
                <a:hlinkClick r:id="rId3" tooltip="Metabolism"/>
              </a:rPr>
              <a:t>metabolism</a:t>
            </a:r>
            <a:r>
              <a:rPr lang="en-US" dirty="0" smtClean="0"/>
              <a:t>, as some compounds, like </a:t>
            </a:r>
            <a:r>
              <a:rPr lang="en-US" dirty="0" smtClean="0">
                <a:hlinkClick r:id="rId4" tooltip="Benzo(a)pyrene"/>
              </a:rPr>
              <a:t>benzo[</a:t>
            </a:r>
            <a:r>
              <a:rPr lang="en-US" i="1" dirty="0" smtClean="0">
                <a:hlinkClick r:id="rId4" tooltip="Benzo(a)pyrene"/>
              </a:rPr>
              <a:t>a</a:t>
            </a:r>
            <a:r>
              <a:rPr lang="en-US" dirty="0" smtClean="0">
                <a:hlinkClick r:id="rId4" tooltip="Benzo(a)pyrene"/>
              </a:rPr>
              <a:t>]</a:t>
            </a:r>
            <a:r>
              <a:rPr lang="en-US" dirty="0" err="1" smtClean="0">
                <a:hlinkClick r:id="rId4" tooltip="Benzo(a)pyrene"/>
              </a:rPr>
              <a:t>pyrene</a:t>
            </a:r>
            <a:r>
              <a:rPr lang="en-US" dirty="0" smtClean="0"/>
              <a:t>, are not mutagenic themselves but their metabolic products are.</a:t>
            </a:r>
            <a:r>
              <a:rPr lang="en-US" baseline="30000" dirty="0" smtClean="0">
                <a:hlinkClick r:id="rId5"/>
              </a:rPr>
              <a:t>[3]</a:t>
            </a:r>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3</a:t>
            </a:fld>
            <a:endParaRPr lang="nl-NL" altLang="nl-NL"/>
          </a:p>
        </p:txBody>
      </p:sp>
    </p:spTree>
    <p:extLst>
      <p:ext uri="{BB962C8B-B14F-4D97-AF65-F5344CB8AC3E}">
        <p14:creationId xmlns:p14="http://schemas.microsoft.com/office/powerpoint/2010/main" val="3057684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Filmpje met uitleg:</a:t>
            </a:r>
            <a:r>
              <a:rPr lang="nl-NL" baseline="0" dirty="0" smtClean="0"/>
              <a:t> https://www.youtube.com/watch?v=86JCMM5kb2A</a:t>
            </a:r>
          </a:p>
          <a:p>
            <a:endParaRPr lang="nl-NL" baseline="0" dirty="0" smtClean="0"/>
          </a:p>
          <a:p>
            <a:r>
              <a:rPr lang="nl-NL" dirty="0" smtClean="0"/>
              <a:t>UV straling</a:t>
            </a:r>
          </a:p>
          <a:p>
            <a:r>
              <a:rPr lang="nl-NL" dirty="0" smtClean="0"/>
              <a:t>Gevaarlijk, leidt tot </a:t>
            </a:r>
            <a:r>
              <a:rPr lang="nl-NL" dirty="0" err="1" smtClean="0"/>
              <a:t>chromosome</a:t>
            </a:r>
            <a:r>
              <a:rPr lang="nl-NL" dirty="0" smtClean="0"/>
              <a:t> </a:t>
            </a:r>
            <a:r>
              <a:rPr lang="nl-NL" dirty="0" err="1" smtClean="0"/>
              <a:t>rearrangements</a:t>
            </a:r>
            <a:endParaRPr lang="nl-NL" dirty="0" smtClean="0"/>
          </a:p>
          <a:p>
            <a:endParaRPr lang="nl-NL" dirty="0" smtClean="0"/>
          </a:p>
          <a:p>
            <a:r>
              <a:rPr lang="nl-NL" dirty="0" smtClean="0"/>
              <a:t>Mutaties leiden tot X-</a:t>
            </a:r>
            <a:r>
              <a:rPr lang="nl-NL" dirty="0" err="1" smtClean="0"/>
              <a:t>ray</a:t>
            </a:r>
            <a:r>
              <a:rPr lang="nl-NL" dirty="0" smtClean="0"/>
              <a:t> </a:t>
            </a:r>
            <a:r>
              <a:rPr lang="nl-NL" dirty="0" err="1" smtClean="0"/>
              <a:t>hypersensitivity</a:t>
            </a:r>
            <a:endParaRPr lang="nl-NL" dirty="0" smtClean="0"/>
          </a:p>
          <a:p>
            <a:endParaRPr lang="nl-NL" dirty="0" smtClean="0"/>
          </a:p>
          <a:p>
            <a:r>
              <a:rPr lang="nl-NL" dirty="0" smtClean="0"/>
              <a:t>http://www.ncbi.nlm.nih.gov/pubmed/11003700</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23</a:t>
            </a:fld>
            <a:endParaRPr lang="nl-NL" altLang="nl-NL"/>
          </a:p>
        </p:txBody>
      </p:sp>
    </p:spTree>
    <p:extLst>
      <p:ext uri="{BB962C8B-B14F-4D97-AF65-F5344CB8AC3E}">
        <p14:creationId xmlns:p14="http://schemas.microsoft.com/office/powerpoint/2010/main" val="3236268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Andere manier, met meer risico. </a:t>
            </a:r>
          </a:p>
          <a:p>
            <a:r>
              <a:rPr lang="nl-NL" dirty="0" smtClean="0"/>
              <a:t>Er gaan wat nucleotiden verloren</a:t>
            </a:r>
          </a:p>
          <a:p>
            <a:endParaRPr lang="nl-NL" dirty="0" smtClean="0"/>
          </a:p>
          <a:p>
            <a:r>
              <a:rPr lang="nl-NL" dirty="0" smtClean="0"/>
              <a:t>Er kunnen chromosomen aan elkaar gezet worden die niet bij elkaar</a:t>
            </a:r>
            <a:r>
              <a:rPr lang="nl-NL" baseline="0" dirty="0" smtClean="0"/>
              <a:t> horen.</a:t>
            </a:r>
          </a:p>
          <a:p>
            <a:r>
              <a:rPr lang="nl-NL" dirty="0" smtClean="0"/>
              <a:t>https://www.youtube.com/watch?v=31stiofJjYw</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24</a:t>
            </a:fld>
            <a:endParaRPr lang="nl-NL" altLang="nl-NL"/>
          </a:p>
        </p:txBody>
      </p:sp>
    </p:spTree>
    <p:extLst>
      <p:ext uri="{BB962C8B-B14F-4D97-AF65-F5344CB8AC3E}">
        <p14:creationId xmlns:p14="http://schemas.microsoft.com/office/powerpoint/2010/main" val="953740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Molecular Caretakers: BRCA1 and BRCA2</a:t>
            </a:r>
            <a:r>
              <a:rPr lang="en-US" dirty="0" smtClean="0"/>
              <a:t/>
            </a:r>
            <a:br>
              <a:rPr lang="en-US" dirty="0" smtClean="0"/>
            </a:br>
            <a:r>
              <a:rPr lang="en-US" dirty="0" smtClean="0"/>
              <a:t>Two of the most famous proteins in cancer, </a:t>
            </a:r>
            <a:r>
              <a:rPr lang="en-US" b="1" dirty="0" smtClean="0"/>
              <a:t>BRCA1</a:t>
            </a:r>
            <a:r>
              <a:rPr lang="en-US" dirty="0" smtClean="0"/>
              <a:t> and </a:t>
            </a:r>
            <a:r>
              <a:rPr lang="en-US" b="1" dirty="0" smtClean="0"/>
              <a:t>BRCA2</a:t>
            </a:r>
            <a:r>
              <a:rPr lang="en-US" dirty="0" smtClean="0"/>
              <a:t>, play a central role in DNA repair. These proteins move to the site of DNA damage and recruit other proteins to initiate DNA repair complexes. When either BRCA1 or BRCA2 are absent as the result of a mutation, these DNA repair complexes do not form after DNA damage. Therefore, cells that are missing BRCA1 or BRCA2 are hypersensitive to agents that damage DNA, such as UV light and various chemical carcinogens. Women with an abnormal BRCA1 or BRCA2 gene, for example, have an extremely high risk of developing breast cancer and a high risk of developing ovarian cancer.</a:t>
            </a:r>
          </a:p>
          <a:p>
            <a:endParaRPr lang="en-US" dirty="0" smtClean="0"/>
          </a:p>
          <a:p>
            <a:r>
              <a:rPr lang="en-US" dirty="0" smtClean="0"/>
              <a:t>Angelina Jolie, van 89% </a:t>
            </a:r>
            <a:r>
              <a:rPr lang="en-US" dirty="0" err="1" smtClean="0"/>
              <a:t>naar</a:t>
            </a:r>
            <a:r>
              <a:rPr lang="en-US" dirty="0" smtClean="0"/>
              <a:t> 5% </a:t>
            </a:r>
            <a:r>
              <a:rPr lang="en-US" dirty="0" err="1" smtClean="0"/>
              <a:t>kans</a:t>
            </a:r>
            <a:r>
              <a:rPr lang="en-US" baseline="0" dirty="0" smtClean="0"/>
              <a:t> op </a:t>
            </a:r>
            <a:r>
              <a:rPr lang="en-US" baseline="0" dirty="0" err="1" smtClean="0"/>
              <a:t>borstkanker</a:t>
            </a:r>
            <a:r>
              <a:rPr lang="en-US" baseline="0" dirty="0" smtClean="0"/>
              <a:t>.</a:t>
            </a:r>
          </a:p>
          <a:p>
            <a:endParaRPr lang="en-US" baseline="0" dirty="0" smtClean="0"/>
          </a:p>
          <a:p>
            <a:r>
              <a:rPr lang="en-US" baseline="0" dirty="0" smtClean="0"/>
              <a:t>BRCA1 is </a:t>
            </a:r>
            <a:r>
              <a:rPr lang="en-US" baseline="0" dirty="0" err="1" smtClean="0"/>
              <a:t>bij</a:t>
            </a:r>
            <a:r>
              <a:rPr lang="en-US" baseline="0" dirty="0" smtClean="0"/>
              <a:t> </a:t>
            </a:r>
            <a:r>
              <a:rPr lang="en-US" baseline="0" dirty="0" err="1" smtClean="0"/>
              <a:t>beide</a:t>
            </a:r>
            <a:r>
              <a:rPr lang="en-US" baseline="0" dirty="0" smtClean="0"/>
              <a:t> </a:t>
            </a:r>
            <a:r>
              <a:rPr lang="en-US" baseline="0" dirty="0" err="1" smtClean="0"/>
              <a:t>processen</a:t>
            </a:r>
            <a:r>
              <a:rPr lang="en-US" baseline="0" dirty="0" smtClean="0"/>
              <a:t> </a:t>
            </a:r>
            <a:r>
              <a:rPr lang="en-US" baseline="0" dirty="0" err="1" smtClean="0"/>
              <a:t>betrokken</a:t>
            </a:r>
            <a:r>
              <a:rPr lang="en-US" baseline="0" dirty="0" smtClean="0"/>
              <a:t>.</a:t>
            </a:r>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25</a:t>
            </a:fld>
            <a:endParaRPr lang="nl-NL"/>
          </a:p>
        </p:txBody>
      </p:sp>
    </p:spTree>
    <p:extLst>
      <p:ext uri="{BB962C8B-B14F-4D97-AF65-F5344CB8AC3E}">
        <p14:creationId xmlns:p14="http://schemas.microsoft.com/office/powerpoint/2010/main" val="2386339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During normal growth, the SOS genes are negatively regulated by </a:t>
            </a:r>
            <a:r>
              <a:rPr lang="en-US" dirty="0" err="1" smtClean="0"/>
              <a:t>LexA</a:t>
            </a:r>
            <a:r>
              <a:rPr lang="en-US" dirty="0" smtClean="0"/>
              <a:t> </a:t>
            </a:r>
            <a:r>
              <a:rPr lang="en-US" dirty="0" smtClean="0">
                <a:hlinkClick r:id="rId3" tooltip="Repressor protein"/>
              </a:rPr>
              <a:t>repressor protein</a:t>
            </a:r>
            <a:r>
              <a:rPr lang="en-US" dirty="0" smtClean="0"/>
              <a:t> dimers. Under normal conditions, </a:t>
            </a:r>
            <a:r>
              <a:rPr lang="en-US" dirty="0" err="1" smtClean="0"/>
              <a:t>LexA</a:t>
            </a:r>
            <a:r>
              <a:rPr lang="en-US" dirty="0" smtClean="0"/>
              <a:t> binds to a 20-bp consensus sequence (the </a:t>
            </a:r>
            <a:r>
              <a:rPr lang="en-US" dirty="0" smtClean="0">
                <a:hlinkClick r:id="rId4" tooltip="SOS box"/>
              </a:rPr>
              <a:t>SOS box</a:t>
            </a:r>
            <a:r>
              <a:rPr lang="en-US" dirty="0" smtClean="0"/>
              <a:t>) in the operator region for those genes. Some of these SOS genes are expressed at certain levels even in the repressed state, according to the affinity of </a:t>
            </a:r>
            <a:r>
              <a:rPr lang="en-US" dirty="0" err="1" smtClean="0"/>
              <a:t>LexA</a:t>
            </a:r>
            <a:r>
              <a:rPr lang="en-US" dirty="0" smtClean="0"/>
              <a:t> for their SOS box. Activation of the SOS genes occurs after DNA damage by the accumulation of single stranded (</a:t>
            </a:r>
            <a:r>
              <a:rPr lang="en-US" dirty="0" err="1" smtClean="0"/>
              <a:t>ssDNA</a:t>
            </a:r>
            <a:r>
              <a:rPr lang="en-US" dirty="0" smtClean="0"/>
              <a:t>) regions generated at replication forks, where </a:t>
            </a:r>
            <a:r>
              <a:rPr lang="en-US" dirty="0" smtClean="0">
                <a:hlinkClick r:id="rId5" tooltip="DNA polymerase"/>
              </a:rPr>
              <a:t>DNA polymerase</a:t>
            </a:r>
            <a:r>
              <a:rPr lang="en-US" dirty="0" smtClean="0"/>
              <a:t> is blocked. </a:t>
            </a:r>
            <a:r>
              <a:rPr lang="en-US" dirty="0" err="1" smtClean="0"/>
              <a:t>RecA</a:t>
            </a:r>
            <a:r>
              <a:rPr lang="en-US" dirty="0" smtClean="0"/>
              <a:t> forms a filament around these </a:t>
            </a:r>
            <a:r>
              <a:rPr lang="en-US" dirty="0" err="1" smtClean="0"/>
              <a:t>ssDNA</a:t>
            </a:r>
            <a:r>
              <a:rPr lang="en-US" dirty="0" smtClean="0"/>
              <a:t> regions in an ATP-dependent fashion, and becomes activated. The activated form of </a:t>
            </a:r>
            <a:r>
              <a:rPr lang="en-US" dirty="0" err="1" smtClean="0"/>
              <a:t>RecA</a:t>
            </a:r>
            <a:r>
              <a:rPr lang="en-US" dirty="0" smtClean="0"/>
              <a:t> interacts with the </a:t>
            </a:r>
            <a:r>
              <a:rPr lang="en-US" dirty="0" err="1" smtClean="0"/>
              <a:t>LexA</a:t>
            </a:r>
            <a:r>
              <a:rPr lang="en-US" dirty="0" smtClean="0"/>
              <a:t> repressor to facilitate the </a:t>
            </a:r>
            <a:r>
              <a:rPr lang="en-US" dirty="0" err="1" smtClean="0"/>
              <a:t>LexA</a:t>
            </a:r>
            <a:r>
              <a:rPr lang="en-US" dirty="0" smtClean="0"/>
              <a:t> repressor's self-cleavage from the operator.</a:t>
            </a:r>
            <a:r>
              <a:rPr lang="en-US" baseline="30000" dirty="0" smtClean="0">
                <a:hlinkClick r:id="rId6"/>
              </a:rPr>
              <a:t>[3]</a:t>
            </a:r>
            <a:endParaRPr lang="en-US" dirty="0" smtClean="0"/>
          </a:p>
          <a:p>
            <a:pPr rtl="0"/>
            <a:r>
              <a:rPr lang="en-US" dirty="0" smtClean="0"/>
              <a:t>Once the pool of </a:t>
            </a:r>
            <a:r>
              <a:rPr lang="en-US" dirty="0" err="1" smtClean="0"/>
              <a:t>LexA</a:t>
            </a:r>
            <a:r>
              <a:rPr lang="en-US" dirty="0" smtClean="0"/>
              <a:t> decreases, repression of the SOS genes goes down according to the level of </a:t>
            </a:r>
            <a:r>
              <a:rPr lang="en-US" dirty="0" err="1" smtClean="0"/>
              <a:t>LexA</a:t>
            </a:r>
            <a:r>
              <a:rPr lang="en-US" dirty="0" smtClean="0"/>
              <a:t> affinity for the SOS boxes. Operators that bind </a:t>
            </a:r>
            <a:r>
              <a:rPr lang="en-US" dirty="0" err="1" smtClean="0"/>
              <a:t>LexA</a:t>
            </a:r>
            <a:r>
              <a:rPr lang="en-US" dirty="0" smtClean="0"/>
              <a:t> weakly are the first to be fully expressed. In this way </a:t>
            </a:r>
            <a:r>
              <a:rPr lang="en-US" dirty="0" err="1" smtClean="0"/>
              <a:t>LexA</a:t>
            </a:r>
            <a:r>
              <a:rPr lang="en-US" dirty="0" smtClean="0"/>
              <a:t> can sequentially activate different mechanisms of repair. Genes having a weak SOS box (such as </a:t>
            </a:r>
            <a:r>
              <a:rPr lang="en-US" dirty="0" err="1" smtClean="0"/>
              <a:t>lexA</a:t>
            </a:r>
            <a:r>
              <a:rPr lang="en-US" dirty="0" smtClean="0"/>
              <a:t>, </a:t>
            </a:r>
            <a:r>
              <a:rPr lang="en-US" dirty="0" err="1" smtClean="0"/>
              <a:t>recA</a:t>
            </a:r>
            <a:r>
              <a:rPr lang="en-US" dirty="0" smtClean="0"/>
              <a:t>, </a:t>
            </a:r>
            <a:r>
              <a:rPr lang="en-US" dirty="0" err="1" smtClean="0"/>
              <a:t>uvrA</a:t>
            </a:r>
            <a:r>
              <a:rPr lang="en-US" dirty="0" smtClean="0"/>
              <a:t>, </a:t>
            </a:r>
            <a:r>
              <a:rPr lang="en-US" dirty="0" err="1" smtClean="0"/>
              <a:t>uvrB</a:t>
            </a:r>
            <a:r>
              <a:rPr lang="en-US" dirty="0" smtClean="0"/>
              <a:t>, and </a:t>
            </a:r>
            <a:r>
              <a:rPr lang="en-US" dirty="0" err="1" smtClean="0"/>
              <a:t>uvrD</a:t>
            </a:r>
            <a:r>
              <a:rPr lang="en-US" dirty="0" smtClean="0"/>
              <a:t>) are fully induced in response to even weak SOS-inducing treatments. Thus the first SOS repair mechanism to be induced is </a:t>
            </a:r>
            <a:r>
              <a:rPr lang="en-US" dirty="0" smtClean="0">
                <a:hlinkClick r:id="rId7" tooltip="Nucleotide excision repair"/>
              </a:rPr>
              <a:t>nucleotide excision repair</a:t>
            </a:r>
            <a:r>
              <a:rPr lang="en-US" dirty="0" smtClean="0"/>
              <a:t> (NER), whose aim is to fix DNA damage without commitment to a full-fledged SOS response.</a:t>
            </a:r>
          </a:p>
          <a:p>
            <a:pPr rtl="0"/>
            <a:r>
              <a:rPr lang="en-US" dirty="0" smtClean="0"/>
              <a:t>If, however, NER does not suffice to fix the damage, the </a:t>
            </a:r>
            <a:r>
              <a:rPr lang="en-US" dirty="0" err="1" smtClean="0"/>
              <a:t>LexA</a:t>
            </a:r>
            <a:r>
              <a:rPr lang="en-US" dirty="0" smtClean="0"/>
              <a:t> concentration is further reduced, so the expression of genes with stronger </a:t>
            </a:r>
            <a:r>
              <a:rPr lang="en-US" dirty="0" err="1" smtClean="0"/>
              <a:t>LexA</a:t>
            </a:r>
            <a:r>
              <a:rPr lang="en-US" dirty="0" smtClean="0"/>
              <a:t> boxes (such as </a:t>
            </a:r>
            <a:r>
              <a:rPr lang="en-US" dirty="0" err="1" smtClean="0"/>
              <a:t>sulA</a:t>
            </a:r>
            <a:r>
              <a:rPr lang="en-US" dirty="0" smtClean="0"/>
              <a:t>, </a:t>
            </a:r>
            <a:r>
              <a:rPr lang="en-US" dirty="0" err="1" smtClean="0"/>
              <a:t>umuD</a:t>
            </a:r>
            <a:r>
              <a:rPr lang="en-US" dirty="0" smtClean="0"/>
              <a:t>, </a:t>
            </a:r>
            <a:r>
              <a:rPr lang="en-US" dirty="0" err="1" smtClean="0"/>
              <a:t>umuC</a:t>
            </a:r>
            <a:r>
              <a:rPr lang="en-US" dirty="0" smtClean="0"/>
              <a:t> - these are expressed late) is induced. </a:t>
            </a:r>
            <a:r>
              <a:rPr lang="en-US" dirty="0" err="1" smtClean="0"/>
              <a:t>SulA</a:t>
            </a:r>
            <a:r>
              <a:rPr lang="en-US" dirty="0" smtClean="0"/>
              <a:t> stops </a:t>
            </a:r>
            <a:r>
              <a:rPr lang="en-US" dirty="0" smtClean="0">
                <a:hlinkClick r:id="rId8" tooltip="Cell division"/>
              </a:rPr>
              <a:t>cell division</a:t>
            </a:r>
            <a:r>
              <a:rPr lang="en-US" dirty="0" smtClean="0"/>
              <a:t> by binding to </a:t>
            </a:r>
            <a:r>
              <a:rPr lang="en-US" dirty="0" err="1" smtClean="0">
                <a:hlinkClick r:id="rId9" tooltip="FtsZ"/>
              </a:rPr>
              <a:t>FtsZ</a:t>
            </a:r>
            <a:r>
              <a:rPr lang="en-US" dirty="0" smtClean="0"/>
              <a:t>, the initiating protein in this process. This causes </a:t>
            </a:r>
            <a:r>
              <a:rPr lang="en-US" dirty="0" err="1" smtClean="0">
                <a:hlinkClick r:id="rId10" tooltip="Filamentation"/>
              </a:rPr>
              <a:t>filamentation</a:t>
            </a:r>
            <a:r>
              <a:rPr lang="en-US" dirty="0" smtClean="0"/>
              <a:t>, and the induction of </a:t>
            </a:r>
            <a:r>
              <a:rPr lang="en-US" dirty="0" err="1" smtClean="0"/>
              <a:t>UmuDC</a:t>
            </a:r>
            <a:r>
              <a:rPr lang="en-US" dirty="0" smtClean="0"/>
              <a:t>-dependent mutagenic repair. As a result of these properties, some genes may be partially induced in response to even endogenous levels of DNA damage, while other genes appear to be induced only when high or persistent DNA damage is present in the cell.</a:t>
            </a:r>
          </a:p>
          <a:p>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26</a:t>
            </a:fld>
            <a:endParaRPr lang="nl-NL"/>
          </a:p>
        </p:txBody>
      </p:sp>
    </p:spTree>
    <p:extLst>
      <p:ext uri="{BB962C8B-B14F-4D97-AF65-F5344CB8AC3E}">
        <p14:creationId xmlns:p14="http://schemas.microsoft.com/office/powerpoint/2010/main" val="929569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1pPr>
            <a:lvl2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2pPr>
            <a:lvl3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3pPr>
            <a:lvl4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4pPr>
            <a:lvl5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5pPr>
            <a:lvl6pPr marL="2278982"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6pPr>
            <a:lvl7pPr marL="2693342"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7pPr>
            <a:lvl8pPr marL="3107703"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8pPr>
            <a:lvl9pPr marL="3522063"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9pPr>
          </a:lstStyle>
          <a:p>
            <a:pPr eaLnBrk="1">
              <a:buFont typeface="Times New Roman" pitchFamily="18" charset="0"/>
              <a:buNone/>
            </a:pPr>
            <a:fld id="{784BD002-D1D3-47B9-BFEF-E72AEB606301}" type="slidenum">
              <a:rPr lang="en-US" altLang="nl-NL" smtClean="0">
                <a:solidFill>
                  <a:srgbClr val="000000"/>
                </a:solidFill>
                <a:latin typeface="Times New Roman" pitchFamily="18" charset="0"/>
              </a:rPr>
              <a:pPr eaLnBrk="1">
                <a:buFont typeface="Times New Roman" pitchFamily="18" charset="0"/>
                <a:buNone/>
              </a:pPr>
              <a:t>29</a:t>
            </a:fld>
            <a:endParaRPr lang="en-US" altLang="nl-NL" smtClean="0">
              <a:solidFill>
                <a:srgbClr val="000000"/>
              </a:solidFill>
              <a:latin typeface="Times New Roman" pitchFamily="18" charset="0"/>
            </a:endParaRPr>
          </a:p>
        </p:txBody>
      </p:sp>
      <p:sp>
        <p:nvSpPr>
          <p:cNvPr id="53251" name="Rectangle 1"/>
          <p:cNvSpPr>
            <a:spLocks noGrp="1" noRot="1" noChangeAspect="1" noChangeArrowheads="1" noTextEdit="1"/>
          </p:cNvSpPr>
          <p:nvPr>
            <p:ph type="sldImg"/>
          </p:nvPr>
        </p:nvSpPr>
        <p:spPr>
          <a:xfrm>
            <a:off x="3249613" y="512763"/>
            <a:ext cx="3370262" cy="25273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Rectangle 2"/>
          <p:cNvSpPr>
            <a:spLocks noGrp="1" noChangeArrowheads="1"/>
          </p:cNvSpPr>
          <p:nvPr>
            <p:ph type="body" idx="1"/>
          </p:nvPr>
        </p:nvSpPr>
        <p:spPr>
          <a:xfrm>
            <a:off x="986853" y="3202379"/>
            <a:ext cx="7898960" cy="3034201"/>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nl-NL" altLang="nl-NL" dirty="0" smtClean="0">
                <a:latin typeface="Times New Roman" pitchFamily="18" charset="0"/>
              </a:rPr>
              <a:t>Rood</a:t>
            </a:r>
          </a:p>
        </p:txBody>
      </p:sp>
    </p:spTree>
    <p:extLst>
      <p:ext uri="{BB962C8B-B14F-4D97-AF65-F5344CB8AC3E}">
        <p14:creationId xmlns:p14="http://schemas.microsoft.com/office/powerpoint/2010/main" val="90330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Online:</a:t>
            </a:r>
            <a:r>
              <a:rPr lang="nl-NL" baseline="0" dirty="0" smtClean="0"/>
              <a:t> op whiteboard</a:t>
            </a:r>
            <a:endParaRPr lang="nl-NL" dirty="0"/>
          </a:p>
        </p:txBody>
      </p:sp>
      <p:sp>
        <p:nvSpPr>
          <p:cNvPr id="4" name="Slide Number Placeholder 3"/>
          <p:cNvSpPr>
            <a:spLocks noGrp="1"/>
          </p:cNvSpPr>
          <p:nvPr>
            <p:ph type="sldNum" sz="quarter" idx="10"/>
          </p:nvPr>
        </p:nvSpPr>
        <p:spPr/>
        <p:txBody>
          <a:bodyPr/>
          <a:lstStyle/>
          <a:p>
            <a:fld id="{6B84928D-CD90-42E3-A31D-D586C011DFBA}" type="slidenum">
              <a:rPr lang="nl-NL" smtClean="0"/>
              <a:t>30</a:t>
            </a:fld>
            <a:endParaRPr lang="nl-NL"/>
          </a:p>
        </p:txBody>
      </p:sp>
    </p:spTree>
    <p:extLst>
      <p:ext uri="{BB962C8B-B14F-4D97-AF65-F5344CB8AC3E}">
        <p14:creationId xmlns:p14="http://schemas.microsoft.com/office/powerpoint/2010/main" val="3759870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6"/>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1pPr>
            <a:lvl2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2pPr>
            <a:lvl3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3pPr>
            <a:lvl4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4pPr>
            <a:lvl5pPr eaLnBrk="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5pPr>
            <a:lvl6pPr marL="2278982"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6pPr>
            <a:lvl7pPr marL="2693342"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7pPr>
            <a:lvl8pPr marL="3107703"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8pPr>
            <a:lvl9pPr marL="3522063" indent="-207180" defTabSz="414360" eaLnBrk="0" fontAlgn="base" hangingPunct="0">
              <a:lnSpc>
                <a:spcPct val="93000"/>
              </a:lnSpc>
              <a:spcBef>
                <a:spcPct val="0"/>
              </a:spcBef>
              <a:spcAft>
                <a:spcPct val="0"/>
              </a:spcAft>
              <a:buClr>
                <a:srgbClr val="000000"/>
              </a:buClr>
              <a:buSzPct val="100000"/>
              <a:buFont typeface="Times New Roman" pitchFamily="18" charset="0"/>
              <a:tabLst>
                <a:tab pos="414360" algn="l"/>
                <a:tab pos="828721" algn="l"/>
                <a:tab pos="1243081" algn="l"/>
                <a:tab pos="1657441" algn="l"/>
                <a:tab pos="2071802" algn="l"/>
                <a:tab pos="2486162" algn="l"/>
                <a:tab pos="2900523" algn="l"/>
              </a:tabLst>
              <a:defRPr>
                <a:solidFill>
                  <a:schemeClr val="tx1"/>
                </a:solidFill>
                <a:latin typeface="Arial" charset="0"/>
                <a:cs typeface="Arial" charset="0"/>
              </a:defRPr>
            </a:lvl9pPr>
          </a:lstStyle>
          <a:p>
            <a:pPr eaLnBrk="1">
              <a:buFont typeface="Times New Roman" pitchFamily="18" charset="0"/>
              <a:buNone/>
            </a:pPr>
            <a:fld id="{EB064558-5733-4732-801B-9BBB98DC7A86}" type="slidenum">
              <a:rPr lang="en-US" altLang="nl-NL" smtClean="0">
                <a:solidFill>
                  <a:srgbClr val="000000"/>
                </a:solidFill>
                <a:latin typeface="Times New Roman" pitchFamily="18" charset="0"/>
              </a:rPr>
              <a:pPr eaLnBrk="1">
                <a:buFont typeface="Times New Roman" pitchFamily="18" charset="0"/>
                <a:buNone/>
              </a:pPr>
              <a:t>31</a:t>
            </a:fld>
            <a:endParaRPr lang="en-US" altLang="nl-NL" smtClean="0">
              <a:solidFill>
                <a:srgbClr val="000000"/>
              </a:solidFill>
              <a:latin typeface="Times New Roman" pitchFamily="18" charset="0"/>
            </a:endParaRPr>
          </a:p>
        </p:txBody>
      </p:sp>
      <p:sp>
        <p:nvSpPr>
          <p:cNvPr id="49155" name="Rectangle 1"/>
          <p:cNvSpPr>
            <a:spLocks noGrp="1" noRot="1" noChangeAspect="1" noChangeArrowheads="1" noTextEdit="1"/>
          </p:cNvSpPr>
          <p:nvPr>
            <p:ph type="sldImg"/>
          </p:nvPr>
        </p:nvSpPr>
        <p:spPr>
          <a:xfrm>
            <a:off x="3249613" y="512763"/>
            <a:ext cx="3370262" cy="25273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p:cNvSpPr>
            <a:spLocks noGrp="1" noChangeArrowheads="1"/>
          </p:cNvSpPr>
          <p:nvPr>
            <p:ph type="body" idx="1"/>
          </p:nvPr>
        </p:nvSpPr>
        <p:spPr>
          <a:xfrm>
            <a:off x="986853" y="3202379"/>
            <a:ext cx="7898960" cy="3034201"/>
          </a:xfrm>
          <a:noFill/>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NL" altLang="nl-NL" smtClean="0">
              <a:latin typeface="Times New Roman" pitchFamily="18" charset="0"/>
            </a:endParaRPr>
          </a:p>
        </p:txBody>
      </p:sp>
    </p:spTree>
    <p:extLst>
      <p:ext uri="{BB962C8B-B14F-4D97-AF65-F5344CB8AC3E}">
        <p14:creationId xmlns:p14="http://schemas.microsoft.com/office/powerpoint/2010/main" val="58812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Eye-color mutation white contains a copia element within the gene.</a:t>
            </a:r>
            <a:endParaRPr lang="nl-NL"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F82E5F1-9F7E-4864-A270-F5148D1AE70E}" type="slidenum">
              <a:rPr lang="nl-NL">
                <a:latin typeface="Arial" pitchFamily="34" charset="0"/>
              </a:rPr>
              <a:pPr/>
              <a:t>34</a:t>
            </a:fld>
            <a:endParaRPr lang="nl-NL">
              <a:latin typeface="Arial" pitchFamily="34" charset="0"/>
            </a:endParaRPr>
          </a:p>
        </p:txBody>
      </p:sp>
    </p:spTree>
    <p:extLst>
      <p:ext uri="{BB962C8B-B14F-4D97-AF65-F5344CB8AC3E}">
        <p14:creationId xmlns:p14="http://schemas.microsoft.com/office/powerpoint/2010/main" val="3674479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nl-NL"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89C4E78-64BC-41AF-BF2A-A86B744D93DB}" type="slidenum">
              <a:rPr lang="nl-NL">
                <a:latin typeface="Arial" pitchFamily="34" charset="0"/>
              </a:rPr>
              <a:pPr/>
              <a:t>35</a:t>
            </a:fld>
            <a:endParaRPr lang="nl-NL">
              <a:latin typeface="Arial" pitchFamily="34" charset="0"/>
            </a:endParaRPr>
          </a:p>
        </p:txBody>
      </p:sp>
    </p:spTree>
    <p:extLst>
      <p:ext uri="{BB962C8B-B14F-4D97-AF65-F5344CB8AC3E}">
        <p14:creationId xmlns:p14="http://schemas.microsoft.com/office/powerpoint/2010/main" val="782293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http://www.youtube.com/watch?v=_Ol492CLkdY</a:t>
            </a:r>
            <a:endParaRPr lang="nl-NL" dirty="0"/>
          </a:p>
        </p:txBody>
      </p:sp>
      <p:sp>
        <p:nvSpPr>
          <p:cNvPr id="4" name="Slide Number Placeholder 3"/>
          <p:cNvSpPr>
            <a:spLocks noGrp="1"/>
          </p:cNvSpPr>
          <p:nvPr>
            <p:ph type="sldNum" sz="quarter" idx="10"/>
          </p:nvPr>
        </p:nvSpPr>
        <p:spPr/>
        <p:txBody>
          <a:bodyPr/>
          <a:lstStyle/>
          <a:p>
            <a:pPr>
              <a:defRPr/>
            </a:pPr>
            <a:fld id="{ACB3F4BC-3906-4546-9425-B91149D7D0D0}" type="slidenum">
              <a:rPr lang="nl-NL" smtClean="0"/>
              <a:pPr>
                <a:defRPr/>
              </a:pPr>
              <a:t>40</a:t>
            </a:fld>
            <a:endParaRPr lang="nl-NL"/>
          </a:p>
        </p:txBody>
      </p:sp>
    </p:spTree>
    <p:extLst>
      <p:ext uri="{BB962C8B-B14F-4D97-AF65-F5344CB8AC3E}">
        <p14:creationId xmlns:p14="http://schemas.microsoft.com/office/powerpoint/2010/main" val="235261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Geel: de pH is gezakt dus er is groei.</a:t>
            </a:r>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4</a:t>
            </a:fld>
            <a:endParaRPr lang="nl-NL"/>
          </a:p>
        </p:txBody>
      </p:sp>
    </p:spTree>
    <p:extLst>
      <p:ext uri="{BB962C8B-B14F-4D97-AF65-F5344CB8AC3E}">
        <p14:creationId xmlns:p14="http://schemas.microsoft.com/office/powerpoint/2010/main" val="226080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Achondorplasie</a:t>
            </a:r>
            <a:r>
              <a:rPr lang="nl-NL" dirty="0" smtClean="0"/>
              <a:t>: dwerggroei.</a:t>
            </a:r>
          </a:p>
          <a:p>
            <a:r>
              <a:rPr lang="nl-NL" dirty="0" smtClean="0"/>
              <a:t>FGFR2:</a:t>
            </a:r>
          </a:p>
          <a:p>
            <a:pPr rtl="0"/>
            <a:r>
              <a:rPr lang="en-US" dirty="0" smtClean="0"/>
              <a:t>Achondroplasia is caused by a mutation in </a:t>
            </a:r>
            <a:r>
              <a:rPr lang="en-US" dirty="0" smtClean="0">
                <a:hlinkClick r:id="rId3" tooltip="Fibroblast growth factor receptor 3"/>
              </a:rPr>
              <a:t>Fibroblast growth factor receptor 3</a:t>
            </a:r>
            <a:r>
              <a:rPr lang="en-US" dirty="0" smtClean="0"/>
              <a:t> (FGFR3). In normal development FGFR3 has a negative regulatory effect on bone growth. In achondroplasia, the mutated form of the receptor is constitutively active and this leads to severely shortened bones. The effect is </a:t>
            </a:r>
            <a:r>
              <a:rPr lang="en-US" dirty="0" smtClean="0">
                <a:hlinkClick r:id="rId4" tooltip="Dominance (genetics)"/>
              </a:rPr>
              <a:t>genetically dominant</a:t>
            </a:r>
            <a:r>
              <a:rPr lang="en-US" dirty="0" smtClean="0"/>
              <a:t>, with one mutant copy of the FGFR3 gene being sufficient to cause achondroplasia, while two copies of the mutant gene are invariably fatal (recessive lethal) before or shortly after birth (known as a </a:t>
            </a:r>
            <a:r>
              <a:rPr lang="en-US" dirty="0" smtClean="0">
                <a:hlinkClick r:id="rId5" tooltip="Lethal alleles"/>
              </a:rPr>
              <a:t>lethal allele</a:t>
            </a:r>
            <a:r>
              <a:rPr lang="en-US" dirty="0" smtClean="0"/>
              <a:t>). A person with achondroplasia thus has a 50% chance of passing dwarfism to each of their offspring. People with achondroplasia can be born to parents that do not have the condition due to </a:t>
            </a:r>
            <a:r>
              <a:rPr lang="en-US" dirty="0" smtClean="0">
                <a:hlinkClick r:id="rId6" tooltip="Mutation"/>
              </a:rPr>
              <a:t>spontaneous mutation</a:t>
            </a:r>
            <a:r>
              <a:rPr lang="en-US" dirty="0" smtClean="0"/>
              <a:t>.</a:t>
            </a:r>
            <a:r>
              <a:rPr lang="en-US" baseline="30000" dirty="0" smtClean="0">
                <a:hlinkClick r:id="rId7"/>
              </a:rPr>
              <a:t>[2]</a:t>
            </a:r>
            <a:endParaRPr lang="en-US" dirty="0" smtClean="0"/>
          </a:p>
          <a:p>
            <a:pPr rtl="0"/>
            <a:r>
              <a:rPr lang="en-US" dirty="0" smtClean="0"/>
              <a:t>New gene mutations leading to achondroplasia are associated with </a:t>
            </a:r>
            <a:r>
              <a:rPr lang="en-US" dirty="0" smtClean="0">
                <a:hlinkClick r:id="rId8" tooltip="Paternal age effect"/>
              </a:rPr>
              <a:t>increasing paternal age</a:t>
            </a:r>
            <a:r>
              <a:rPr lang="en-US" baseline="30000" dirty="0" smtClean="0">
                <a:hlinkClick r:id="rId9"/>
              </a:rPr>
              <a:t>[3]</a:t>
            </a:r>
            <a:r>
              <a:rPr lang="en-US" dirty="0" smtClean="0"/>
              <a:t> (over 35 years old). Studies have demonstrated that new gene mutations for achondroplasia are exclusively inherited from the father and occur during </a:t>
            </a:r>
            <a:r>
              <a:rPr lang="en-US" dirty="0" smtClean="0">
                <a:hlinkClick r:id="rId10" tooltip="Spermatogenesis"/>
              </a:rPr>
              <a:t>spermatogenesis</a:t>
            </a:r>
            <a:r>
              <a:rPr lang="en-US" dirty="0" smtClean="0"/>
              <a:t>; it is theorized that </a:t>
            </a:r>
            <a:r>
              <a:rPr lang="en-US" dirty="0" smtClean="0">
                <a:hlinkClick r:id="rId11" tooltip="Oogenesis"/>
              </a:rPr>
              <a:t>oogenesis</a:t>
            </a:r>
            <a:r>
              <a:rPr lang="en-US" dirty="0" smtClean="0"/>
              <a:t> has some regulatory mechanism that prevents the mutation occurring in females.</a:t>
            </a:r>
          </a:p>
          <a:p>
            <a:endParaRPr lang="nl-NL" dirty="0" smtClean="0"/>
          </a:p>
          <a:p>
            <a:r>
              <a:rPr lang="nl-NL" dirty="0" err="1" smtClean="0"/>
              <a:t>Marfan</a:t>
            </a:r>
            <a:r>
              <a:rPr lang="nl-NL" dirty="0" smtClean="0"/>
              <a:t> syndroom: Heel veel verschillende verschijnselen. </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a:t>
            </a:fld>
            <a:endParaRPr lang="nl-NL" altLang="nl-NL"/>
          </a:p>
        </p:txBody>
      </p:sp>
    </p:spTree>
    <p:extLst>
      <p:ext uri="{BB962C8B-B14F-4D97-AF65-F5344CB8AC3E}">
        <p14:creationId xmlns:p14="http://schemas.microsoft.com/office/powerpoint/2010/main" val="1240841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Achondorplasie</a:t>
            </a:r>
            <a:r>
              <a:rPr lang="nl-NL" dirty="0" smtClean="0"/>
              <a:t>: dwerggroei.</a:t>
            </a:r>
          </a:p>
          <a:p>
            <a:r>
              <a:rPr lang="nl-NL" dirty="0" smtClean="0"/>
              <a:t>FGFR2:</a:t>
            </a:r>
          </a:p>
          <a:p>
            <a:pPr rtl="0"/>
            <a:r>
              <a:rPr lang="en-US" dirty="0" smtClean="0"/>
              <a:t>Achondroplasia is caused by a mutation in </a:t>
            </a:r>
            <a:r>
              <a:rPr lang="en-US" dirty="0" smtClean="0">
                <a:hlinkClick r:id="rId3" tooltip="Fibroblast growth factor receptor 3"/>
              </a:rPr>
              <a:t>Fibroblast growth factor receptor 3</a:t>
            </a:r>
            <a:r>
              <a:rPr lang="en-US" dirty="0" smtClean="0"/>
              <a:t> (FGFR3). In normal development FGFR3 has a negative regulatory effect on bone growth. In achondroplasia, the mutated form of the receptor is constitutively active and this leads to severely shortened bones. The effect is </a:t>
            </a:r>
            <a:r>
              <a:rPr lang="en-US" dirty="0" smtClean="0">
                <a:hlinkClick r:id="rId4" tooltip="Dominance (genetics)"/>
              </a:rPr>
              <a:t>genetically dominant</a:t>
            </a:r>
            <a:r>
              <a:rPr lang="en-US" dirty="0" smtClean="0"/>
              <a:t>, with one mutant copy of the FGFR3 gene being sufficient to cause achondroplasia, while two copies of the mutant gene are invariably fatal (recessive lethal) before or shortly after birth (known as a </a:t>
            </a:r>
            <a:r>
              <a:rPr lang="en-US" dirty="0" smtClean="0">
                <a:hlinkClick r:id="rId5" tooltip="Lethal alleles"/>
              </a:rPr>
              <a:t>lethal allele</a:t>
            </a:r>
            <a:r>
              <a:rPr lang="en-US" dirty="0" smtClean="0"/>
              <a:t>). A person with achondroplasia thus has a 50% chance of passing dwarfism to each of their offspring. People with achondroplasia can be born to parents that do not have the condition due to </a:t>
            </a:r>
            <a:r>
              <a:rPr lang="en-US" dirty="0" smtClean="0">
                <a:hlinkClick r:id="rId6" tooltip="Mutation"/>
              </a:rPr>
              <a:t>spontaneous mutation</a:t>
            </a:r>
            <a:r>
              <a:rPr lang="en-US" dirty="0" smtClean="0"/>
              <a:t>.</a:t>
            </a:r>
            <a:r>
              <a:rPr lang="en-US" baseline="30000" dirty="0" smtClean="0">
                <a:hlinkClick r:id="rId7"/>
              </a:rPr>
              <a:t>[2]</a:t>
            </a:r>
            <a:endParaRPr lang="en-US" dirty="0" smtClean="0"/>
          </a:p>
          <a:p>
            <a:pPr rtl="0"/>
            <a:r>
              <a:rPr lang="en-US" dirty="0" smtClean="0"/>
              <a:t>New gene mutations leading to achondroplasia are associated with </a:t>
            </a:r>
            <a:r>
              <a:rPr lang="en-US" dirty="0" smtClean="0">
                <a:hlinkClick r:id="rId8" tooltip="Paternal age effect"/>
              </a:rPr>
              <a:t>increasing paternal age</a:t>
            </a:r>
            <a:r>
              <a:rPr lang="en-US" baseline="30000" dirty="0" smtClean="0">
                <a:hlinkClick r:id="rId9"/>
              </a:rPr>
              <a:t>[3]</a:t>
            </a:r>
            <a:r>
              <a:rPr lang="en-US" dirty="0" smtClean="0"/>
              <a:t> (over 35 years old). Studies have demonstrated that new gene mutations for achondroplasia are exclusively inherited from the father and occur during </a:t>
            </a:r>
            <a:r>
              <a:rPr lang="en-US" dirty="0" smtClean="0">
                <a:hlinkClick r:id="rId10" tooltip="Spermatogenesis"/>
              </a:rPr>
              <a:t>spermatogenesis</a:t>
            </a:r>
            <a:r>
              <a:rPr lang="en-US" dirty="0" smtClean="0"/>
              <a:t>; it is theorized that </a:t>
            </a:r>
            <a:r>
              <a:rPr lang="en-US" dirty="0" smtClean="0">
                <a:hlinkClick r:id="rId11" tooltip="Oogenesis"/>
              </a:rPr>
              <a:t>oogenesis</a:t>
            </a:r>
            <a:r>
              <a:rPr lang="en-US" dirty="0" smtClean="0"/>
              <a:t> has some regulatory mechanism that prevents the mutation occurring in females.</a:t>
            </a:r>
          </a:p>
          <a:p>
            <a:endParaRPr lang="nl-NL" dirty="0" smtClean="0"/>
          </a:p>
          <a:p>
            <a:r>
              <a:rPr lang="nl-NL" dirty="0" err="1" smtClean="0"/>
              <a:t>Marfan</a:t>
            </a:r>
            <a:r>
              <a:rPr lang="nl-NL" dirty="0" smtClean="0"/>
              <a:t> syndroom: Heel veel verschillende verschijnselen. </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7</a:t>
            </a:fld>
            <a:endParaRPr lang="nl-NL" altLang="nl-NL"/>
          </a:p>
        </p:txBody>
      </p:sp>
    </p:spTree>
    <p:extLst>
      <p:ext uri="{BB962C8B-B14F-4D97-AF65-F5344CB8AC3E}">
        <p14:creationId xmlns:p14="http://schemas.microsoft.com/office/powerpoint/2010/main" val="38433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99 % wordt dus gerepareerd door </a:t>
            </a:r>
            <a:r>
              <a:rPr lang="nl-NL" dirty="0" err="1" smtClean="0"/>
              <a:t>proofreading</a:t>
            </a:r>
            <a:endParaRPr lang="nl-NL" dirty="0" smtClean="0"/>
          </a:p>
          <a:p>
            <a:endParaRPr lang="nl-NL" dirty="0" smtClean="0"/>
          </a:p>
          <a:p>
            <a:r>
              <a:rPr lang="nl-NL" dirty="0" err="1" smtClean="0"/>
              <a:t>Which</a:t>
            </a:r>
            <a:r>
              <a:rPr lang="nl-NL" dirty="0" smtClean="0"/>
              <a:t> </a:t>
            </a:r>
            <a:r>
              <a:rPr lang="nl-NL" dirty="0" err="1" smtClean="0"/>
              <a:t>activity</a:t>
            </a:r>
            <a:r>
              <a:rPr lang="nl-NL" dirty="0" smtClean="0"/>
              <a:t> of polymerase does </a:t>
            </a:r>
            <a:r>
              <a:rPr lang="nl-NL" dirty="0" err="1" smtClean="0"/>
              <a:t>the</a:t>
            </a:r>
            <a:r>
              <a:rPr lang="nl-NL" dirty="0" smtClean="0"/>
              <a:t> </a:t>
            </a:r>
            <a:r>
              <a:rPr lang="nl-NL" dirty="0" err="1" smtClean="0"/>
              <a:t>proofreading</a:t>
            </a:r>
            <a:r>
              <a:rPr lang="nl-NL" dirty="0" smtClean="0"/>
              <a:t>?</a:t>
            </a:r>
          </a:p>
          <a:p>
            <a:r>
              <a:rPr lang="nl-NL" dirty="0" smtClean="0"/>
              <a:t>3’-5’ </a:t>
            </a:r>
            <a:r>
              <a:rPr lang="nl-NL" dirty="0" err="1" smtClean="0"/>
              <a:t>exonuclease</a:t>
            </a:r>
            <a:r>
              <a:rPr lang="nl-NL" dirty="0" smtClean="0"/>
              <a:t> activiteit.</a:t>
            </a:r>
          </a:p>
          <a:p>
            <a:endParaRPr lang="nl-NL" dirty="0" smtClean="0"/>
          </a:p>
          <a:p>
            <a:r>
              <a:rPr lang="nl-NL" dirty="0" smtClean="0"/>
              <a:t>Mismatch </a:t>
            </a:r>
            <a:r>
              <a:rPr lang="nl-NL" dirty="0" err="1" smtClean="0"/>
              <a:t>repair</a:t>
            </a:r>
            <a:r>
              <a:rPr lang="nl-NL" dirty="0" smtClean="0"/>
              <a:t>, zelf opzoeken in boek!</a:t>
            </a:r>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11</a:t>
            </a:fld>
            <a:endParaRPr lang="nl-NL" altLang="nl-NL"/>
          </a:p>
        </p:txBody>
      </p:sp>
    </p:spTree>
    <p:extLst>
      <p:ext uri="{BB962C8B-B14F-4D97-AF65-F5344CB8AC3E}">
        <p14:creationId xmlns:p14="http://schemas.microsoft.com/office/powerpoint/2010/main" val="1520165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Er wordt een flink stuk verwijderd en weer opnieuw ingevuld.</a:t>
            </a:r>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14</a:t>
            </a:fld>
            <a:endParaRPr lang="nl-NL"/>
          </a:p>
        </p:txBody>
      </p:sp>
    </p:spTree>
    <p:extLst>
      <p:ext uri="{BB962C8B-B14F-4D97-AF65-F5344CB8AC3E}">
        <p14:creationId xmlns:p14="http://schemas.microsoft.com/office/powerpoint/2010/main" val="2550630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smtClean="0"/>
              <a:t>Bacteriën, schimmels, planten, vertebraten, </a:t>
            </a:r>
            <a:r>
              <a:rPr lang="nl-NL" sz="1200" b="1" dirty="0" smtClean="0"/>
              <a:t>niet in mens</a:t>
            </a:r>
            <a:r>
              <a:rPr lang="nl-NL"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smtClean="0"/>
              <a:t>Enzym absorbeert blauw licht en kan met deze energie de schade ongedaan maken.</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err="1" smtClean="0"/>
              <a:t>PRE-mutatie</a:t>
            </a:r>
            <a:r>
              <a:rPr lang="nl-NL" sz="1200" dirty="0" smtClean="0"/>
              <a:t> is niet lethaal.</a:t>
            </a:r>
          </a:p>
          <a:p>
            <a:pPr marL="0" marR="0" indent="0" algn="l" defTabSz="914400" rtl="0" eaLnBrk="1" fontAlgn="auto" latinLnBrk="0" hangingPunct="1">
              <a:lnSpc>
                <a:spcPct val="100000"/>
              </a:lnSpc>
              <a:spcBef>
                <a:spcPts val="0"/>
              </a:spcBef>
              <a:spcAft>
                <a:spcPts val="0"/>
              </a:spcAft>
              <a:buClrTx/>
              <a:buSzTx/>
              <a:buFontTx/>
              <a:buNone/>
              <a:tabLst/>
              <a:defRPr/>
            </a:pPr>
            <a:endParaRPr lang="nl-NL"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err="1" smtClean="0"/>
              <a:t>Zonnebrandcreme</a:t>
            </a:r>
            <a:r>
              <a:rPr lang="nl-NL" sz="1200" dirty="0" smtClean="0"/>
              <a:t> met PRE (</a:t>
            </a:r>
            <a:r>
              <a:rPr lang="nl-NL" sz="1200" dirty="0" err="1" smtClean="0"/>
              <a:t>photolyase</a:t>
            </a:r>
            <a:r>
              <a:rPr lang="nl-NL" sz="1200" dirty="0" smtClean="0"/>
              <a:t>).</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16</a:t>
            </a:fld>
            <a:endParaRPr lang="nl-NL" altLang="nl-NL"/>
          </a:p>
        </p:txBody>
      </p:sp>
    </p:spTree>
    <p:extLst>
      <p:ext uri="{BB962C8B-B14F-4D97-AF65-F5344CB8AC3E}">
        <p14:creationId xmlns:p14="http://schemas.microsoft.com/office/powerpoint/2010/main" val="1188296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Eukaryoten: 30 genen</a:t>
            </a:r>
          </a:p>
          <a:p>
            <a:r>
              <a:rPr lang="nl-NL" dirty="0" smtClean="0"/>
              <a:t>Huidafwijkingen</a:t>
            </a:r>
          </a:p>
          <a:p>
            <a:r>
              <a:rPr lang="nl-NL" dirty="0" smtClean="0"/>
              <a:t>Ontwikkeling en neurologische effecten.</a:t>
            </a:r>
          </a:p>
          <a:p>
            <a:r>
              <a:rPr lang="nl-NL" dirty="0" smtClean="0"/>
              <a:t>2000 keer zo grote kans op kanker.</a:t>
            </a:r>
          </a:p>
          <a:p>
            <a:r>
              <a:rPr lang="nl-NL" dirty="0" smtClean="0"/>
              <a:t>Lethaal, maar bescherming tegen</a:t>
            </a:r>
            <a:r>
              <a:rPr lang="nl-NL" baseline="0" dirty="0" smtClean="0"/>
              <a:t> zon helpt.</a:t>
            </a:r>
          </a:p>
          <a:p>
            <a:endParaRPr lang="nl-NL" baseline="0" dirty="0" smtClean="0"/>
          </a:p>
          <a:p>
            <a:r>
              <a:rPr lang="nl-NL" baseline="0" dirty="0" smtClean="0"/>
              <a:t>Fibroblasten, onderzoek naar UV-</a:t>
            </a:r>
            <a:r>
              <a:rPr lang="nl-NL" baseline="0" dirty="0" err="1" smtClean="0"/>
              <a:t>induced</a:t>
            </a:r>
            <a:r>
              <a:rPr lang="nl-NL" baseline="0" dirty="0" smtClean="0"/>
              <a:t> </a:t>
            </a:r>
            <a:r>
              <a:rPr lang="nl-NL" baseline="0" dirty="0" err="1" smtClean="0"/>
              <a:t>lesions</a:t>
            </a:r>
            <a:r>
              <a:rPr lang="nl-NL" baseline="0" dirty="0" smtClean="0"/>
              <a:t> </a:t>
            </a:r>
            <a:r>
              <a:rPr lang="nl-NL" baseline="0" dirty="0" err="1" smtClean="0"/>
              <a:t>repair</a:t>
            </a:r>
            <a:r>
              <a:rPr lang="nl-NL" baseline="0" dirty="0" smtClean="0"/>
              <a:t>.</a:t>
            </a:r>
          </a:p>
          <a:p>
            <a:endParaRPr lang="nl-NL" baseline="0" dirty="0" smtClean="0"/>
          </a:p>
          <a:p>
            <a:r>
              <a:rPr lang="nl-NL" baseline="0" dirty="0" smtClean="0"/>
              <a:t>Gestoord in: </a:t>
            </a:r>
            <a:r>
              <a:rPr lang="nl-NL" b="1" baseline="0" dirty="0" err="1" smtClean="0"/>
              <a:t>Unscheduled</a:t>
            </a:r>
            <a:r>
              <a:rPr lang="nl-NL" b="1" baseline="0" dirty="0" smtClean="0"/>
              <a:t> DNA-</a:t>
            </a:r>
            <a:r>
              <a:rPr lang="nl-NL" b="1" baseline="0" dirty="0" err="1" smtClean="0"/>
              <a:t>synthesis</a:t>
            </a:r>
            <a:r>
              <a:rPr lang="nl-NL" baseline="0" dirty="0" smtClean="0"/>
              <a:t>. Meerdere genen gemuteerd.</a:t>
            </a:r>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18</a:t>
            </a:fld>
            <a:endParaRPr lang="nl-NL" altLang="nl-NL"/>
          </a:p>
        </p:txBody>
      </p:sp>
    </p:spTree>
    <p:extLst>
      <p:ext uri="{BB962C8B-B14F-4D97-AF65-F5344CB8AC3E}">
        <p14:creationId xmlns:p14="http://schemas.microsoft.com/office/powerpoint/2010/main" val="1095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Cellen van twee verschillende </a:t>
            </a:r>
            <a:r>
              <a:rPr lang="nl-NL" dirty="0" err="1" smtClean="0"/>
              <a:t>patienten</a:t>
            </a:r>
            <a:r>
              <a:rPr lang="nl-NL" dirty="0" smtClean="0"/>
              <a:t> fuseren: </a:t>
            </a:r>
            <a:r>
              <a:rPr lang="nl-NL" dirty="0" err="1" smtClean="0"/>
              <a:t>heterokaryon</a:t>
            </a:r>
            <a:r>
              <a:rPr lang="nl-NL" dirty="0" smtClean="0"/>
              <a:t>.</a:t>
            </a:r>
          </a:p>
          <a:p>
            <a:endParaRPr lang="nl-NL" dirty="0" smtClean="0"/>
          </a:p>
          <a:p>
            <a:r>
              <a:rPr lang="nl-NL" dirty="0" smtClean="0"/>
              <a:t>Nu wel weer NER? Dan twee verschillende genen. </a:t>
            </a:r>
          </a:p>
          <a:p>
            <a:endParaRPr lang="nl-NL" dirty="0" smtClean="0"/>
          </a:p>
          <a:p>
            <a:r>
              <a:rPr lang="nl-NL" dirty="0" smtClean="0"/>
              <a:t>7 </a:t>
            </a:r>
            <a:r>
              <a:rPr lang="nl-NL" dirty="0" err="1" smtClean="0"/>
              <a:t>complementatiegroepen</a:t>
            </a:r>
            <a:r>
              <a:rPr lang="nl-NL" dirty="0" smtClean="0"/>
              <a:t> ontdekt,</a:t>
            </a:r>
            <a:r>
              <a:rPr lang="nl-NL" baseline="0" dirty="0" smtClean="0"/>
              <a:t> XPA tot XPG. En DNA polymerase H is laatste groep (20 % van de gevallen).</a:t>
            </a:r>
          </a:p>
          <a:p>
            <a:r>
              <a:rPr lang="nl-NL" baseline="0" dirty="0" smtClean="0"/>
              <a:t>XPC, E en A herkennen de schade, dan komen B en D erbij die </a:t>
            </a:r>
            <a:r>
              <a:rPr lang="nl-NL" baseline="0" dirty="0" err="1" smtClean="0"/>
              <a:t>helicase</a:t>
            </a:r>
            <a:r>
              <a:rPr lang="nl-NL" baseline="0" dirty="0" smtClean="0"/>
              <a:t> activiteit hebben, F en G </a:t>
            </a:r>
            <a:r>
              <a:rPr lang="nl-NL" baseline="0" dirty="0" err="1" smtClean="0"/>
              <a:t>exonuclease</a:t>
            </a:r>
            <a:r>
              <a:rPr lang="nl-NL" baseline="0" dirty="0" smtClean="0"/>
              <a:t>, 28 </a:t>
            </a:r>
            <a:r>
              <a:rPr lang="nl-NL" baseline="0" dirty="0" err="1" smtClean="0"/>
              <a:t>nuc</a:t>
            </a:r>
            <a:r>
              <a:rPr lang="nl-NL" baseline="0" dirty="0" smtClean="0"/>
              <a:t> eruit geknipt.</a:t>
            </a:r>
          </a:p>
          <a:p>
            <a:endParaRPr lang="nl-NL" baseline="0" dirty="0" smtClean="0"/>
          </a:p>
          <a:p>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19</a:t>
            </a:fld>
            <a:endParaRPr lang="nl-NL"/>
          </a:p>
        </p:txBody>
      </p:sp>
    </p:spTree>
    <p:extLst>
      <p:ext uri="{BB962C8B-B14F-4D97-AF65-F5344CB8AC3E}">
        <p14:creationId xmlns:p14="http://schemas.microsoft.com/office/powerpoint/2010/main" val="11240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DCCE02FF-1201-4F65-AC52-4338EAB89263}" type="datetimeFigureOut">
              <a:rPr lang="nl-NL" smtClean="0"/>
              <a:t>15-12-2021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388243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DCCE02FF-1201-4F65-AC52-4338EAB89263}" type="datetimeFigureOut">
              <a:rPr lang="nl-NL" smtClean="0"/>
              <a:t>15-12-2021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43371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DCCE02FF-1201-4F65-AC52-4338EAB89263}" type="datetimeFigureOut">
              <a:rPr lang="nl-NL" smtClean="0"/>
              <a:t>15-12-2021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789264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fld id="{7957D040-5CD8-4711-950E-2FD9270CD22A}" type="slidenum">
              <a:rPr lang="nl-NL" altLang="nl-NL"/>
              <a:pPr/>
              <a:t>‹nr.›</a:t>
            </a:fld>
            <a:endParaRPr lang="nl-NL" altLang="nl-NL"/>
          </a:p>
        </p:txBody>
      </p:sp>
    </p:spTree>
    <p:extLst>
      <p:ext uri="{BB962C8B-B14F-4D97-AF65-F5344CB8AC3E}">
        <p14:creationId xmlns:p14="http://schemas.microsoft.com/office/powerpoint/2010/main" val="837202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Object">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457200" y="274638"/>
            <a:ext cx="8229600" cy="585152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F3402CAE-F1D7-4316-A309-07A28A437976}" type="slidenum">
              <a:rPr lang="nl-NL"/>
              <a:pPr>
                <a:defRPr/>
              </a:pPr>
              <a:t>‹nr.›</a:t>
            </a:fld>
            <a:endParaRPr lang="nl-NL"/>
          </a:p>
        </p:txBody>
      </p:sp>
    </p:spTree>
    <p:extLst>
      <p:ext uri="{BB962C8B-B14F-4D97-AF65-F5344CB8AC3E}">
        <p14:creationId xmlns:p14="http://schemas.microsoft.com/office/powerpoint/2010/main" val="4045930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DCCE02FF-1201-4F65-AC52-4338EAB89263}" type="datetimeFigureOut">
              <a:rPr lang="nl-NL" smtClean="0"/>
              <a:t>15-12-2021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3901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Date Placeholder 3"/>
          <p:cNvSpPr>
            <a:spLocks noGrp="1"/>
          </p:cNvSpPr>
          <p:nvPr>
            <p:ph type="dt" sz="half" idx="10"/>
          </p:nvPr>
        </p:nvSpPr>
        <p:spPr/>
        <p:txBody>
          <a:bodyPr/>
          <a:lstStyle/>
          <a:p>
            <a:fld id="{DCCE02FF-1201-4F65-AC52-4338EAB89263}" type="datetimeFigureOut">
              <a:rPr lang="nl-NL" smtClean="0"/>
              <a:t>15-12-2021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624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DCCE02FF-1201-4F65-AC52-4338EAB89263}" type="datetimeFigureOut">
              <a:rPr lang="nl-NL" smtClean="0"/>
              <a:t>15-12-2021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188470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Content Placeholder 3"/>
          <p:cNvSpPr>
            <a:spLocks noGrp="1"/>
          </p:cNvSpPr>
          <p:nvPr>
            <p:ph sz="half" idx="2"/>
          </p:nvPr>
        </p:nvSpPr>
        <p:spPr>
          <a:xfrm>
            <a:off x="629842" y="2505075"/>
            <a:ext cx="3868340"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Content Placeholder 5"/>
          <p:cNvSpPr>
            <a:spLocks noGrp="1"/>
          </p:cNvSpPr>
          <p:nvPr>
            <p:ph sz="quarter" idx="4"/>
          </p:nvPr>
        </p:nvSpPr>
        <p:spPr>
          <a:xfrm>
            <a:off x="4629150" y="2505075"/>
            <a:ext cx="3887391"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DCCE02FF-1201-4F65-AC52-4338EAB89263}" type="datetimeFigureOut">
              <a:rPr lang="nl-NL" smtClean="0"/>
              <a:t>15-12-2021</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3242075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DCCE02FF-1201-4F65-AC52-4338EAB89263}" type="datetimeFigureOut">
              <a:rPr lang="nl-NL" smtClean="0"/>
              <a:t>15-12-2021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2357783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E02FF-1201-4F65-AC52-4338EAB89263}" type="datetimeFigureOut">
              <a:rPr lang="nl-NL" smtClean="0"/>
              <a:t>15-12-2021</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150764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Date Placeholder 4"/>
          <p:cNvSpPr>
            <a:spLocks noGrp="1"/>
          </p:cNvSpPr>
          <p:nvPr>
            <p:ph type="dt" sz="half" idx="10"/>
          </p:nvPr>
        </p:nvSpPr>
        <p:spPr/>
        <p:txBody>
          <a:bodyPr/>
          <a:lstStyle/>
          <a:p>
            <a:fld id="{DCCE02FF-1201-4F65-AC52-4338EAB89263}" type="datetimeFigureOut">
              <a:rPr lang="nl-NL" smtClean="0"/>
              <a:t>15-12-2021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262583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Date Placeholder 4"/>
          <p:cNvSpPr>
            <a:spLocks noGrp="1"/>
          </p:cNvSpPr>
          <p:nvPr>
            <p:ph type="dt" sz="half" idx="10"/>
          </p:nvPr>
        </p:nvSpPr>
        <p:spPr/>
        <p:txBody>
          <a:bodyPr/>
          <a:lstStyle/>
          <a:p>
            <a:fld id="{DCCE02FF-1201-4F65-AC52-4338EAB89263}" type="datetimeFigureOut">
              <a:rPr lang="nl-NL" smtClean="0"/>
              <a:t>15-12-2021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A5EC5FAB-FEA9-4D28-8B03-F84DB1D6DE07}" type="slidenum">
              <a:rPr lang="nl-NL" smtClean="0"/>
              <a:t>‹nr.›</a:t>
            </a:fld>
            <a:endParaRPr lang="nl-NL"/>
          </a:p>
        </p:txBody>
      </p:sp>
    </p:spTree>
    <p:extLst>
      <p:ext uri="{BB962C8B-B14F-4D97-AF65-F5344CB8AC3E}">
        <p14:creationId xmlns:p14="http://schemas.microsoft.com/office/powerpoint/2010/main" val="668952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E02FF-1201-4F65-AC52-4338EAB89263}" type="datetimeFigureOut">
              <a:rPr lang="nl-NL" smtClean="0"/>
              <a:t>15-12-2021</a:t>
            </a:fld>
            <a:endParaRPr lang="nl-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C5FAB-FEA9-4D28-8B03-F84DB1D6DE07}" type="slidenum">
              <a:rPr lang="nl-NL" smtClean="0"/>
              <a:t>‹nr.›</a:t>
            </a:fld>
            <a:endParaRPr lang="nl-NL"/>
          </a:p>
        </p:txBody>
      </p:sp>
    </p:spTree>
    <p:extLst>
      <p:ext uri="{BB962C8B-B14F-4D97-AF65-F5344CB8AC3E}">
        <p14:creationId xmlns:p14="http://schemas.microsoft.com/office/powerpoint/2010/main" val="1452031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youtube.com/watch?v=86JCMM5kb2A"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youtube.com/watch?v=31stiofJjYw"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www.youtube.com/watch?v=_Ol492CLkdY"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628774"/>
            <a:ext cx="7772400" cy="2536031"/>
          </a:xfrm>
        </p:spPr>
        <p:txBody>
          <a:bodyPr>
            <a:normAutofit/>
          </a:bodyPr>
          <a:lstStyle/>
          <a:p>
            <a:pPr eaLnBrk="1" hangingPunct="1"/>
            <a:r>
              <a:rPr lang="nl-NL" sz="4600" b="1" dirty="0" smtClean="0">
                <a:solidFill>
                  <a:srgbClr val="FF6600"/>
                </a:solidFill>
                <a:latin typeface="Calibri" pitchFamily="34" charset="0"/>
              </a:rPr>
              <a:t>Hoofdstuk 15 deel 2a</a:t>
            </a:r>
            <a:br>
              <a:rPr lang="nl-NL" sz="4600" b="1" dirty="0" smtClean="0">
                <a:solidFill>
                  <a:srgbClr val="FF6600"/>
                </a:solidFill>
                <a:latin typeface="Calibri" pitchFamily="34" charset="0"/>
              </a:rPr>
            </a:br>
            <a:r>
              <a:rPr lang="nl-NL" sz="4000" b="1" dirty="0" smtClean="0">
                <a:solidFill>
                  <a:srgbClr val="FF6600"/>
                </a:solidFill>
                <a:latin typeface="Calibri" pitchFamily="34" charset="0"/>
              </a:rPr>
              <a:t> </a:t>
            </a:r>
            <a:br>
              <a:rPr lang="nl-NL" sz="4000" b="1" dirty="0" smtClean="0">
                <a:solidFill>
                  <a:srgbClr val="FF6600"/>
                </a:solidFill>
                <a:latin typeface="Calibri" pitchFamily="34" charset="0"/>
              </a:rPr>
            </a:br>
            <a:r>
              <a:rPr lang="nl-NL" sz="3600" b="1" dirty="0" smtClean="0">
                <a:latin typeface="Calibri" pitchFamily="34" charset="0"/>
              </a:rPr>
              <a:t>DNA-</a:t>
            </a:r>
            <a:r>
              <a:rPr lang="nl-NL" sz="3600" b="1" dirty="0" err="1" smtClean="0">
                <a:latin typeface="Calibri" pitchFamily="34" charset="0"/>
              </a:rPr>
              <a:t>repair</a:t>
            </a:r>
            <a:r>
              <a:rPr lang="nl-NL" sz="3600" b="1" dirty="0" smtClean="0">
                <a:latin typeface="Calibri" pitchFamily="34" charset="0"/>
              </a:rPr>
              <a:t> &amp;</a:t>
            </a:r>
            <a:br>
              <a:rPr lang="nl-NL" sz="3600" b="1" dirty="0" smtClean="0">
                <a:latin typeface="Calibri" pitchFamily="34" charset="0"/>
              </a:rPr>
            </a:br>
            <a:r>
              <a:rPr lang="nl-NL" sz="3600" dirty="0" smtClean="0">
                <a:latin typeface="Calibri" pitchFamily="34" charset="0"/>
              </a:rPr>
              <a:t>Genome Dynamics, </a:t>
            </a:r>
            <a:r>
              <a:rPr lang="nl-NL" sz="3600" dirty="0" err="1" smtClean="0">
                <a:latin typeface="Calibri" pitchFamily="34" charset="0"/>
              </a:rPr>
              <a:t>Transposons</a:t>
            </a:r>
            <a:endParaRPr lang="nl-NL" sz="3600" dirty="0" smtClean="0">
              <a:latin typeface="Calibri" pitchFamily="34" charset="0"/>
            </a:endParaRPr>
          </a:p>
        </p:txBody>
      </p:sp>
    </p:spTree>
    <p:extLst>
      <p:ext uri="{BB962C8B-B14F-4D97-AF65-F5344CB8AC3E}">
        <p14:creationId xmlns:p14="http://schemas.microsoft.com/office/powerpoint/2010/main" val="3005425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540143" y="343386"/>
            <a:ext cx="7701333" cy="1077218"/>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6600"/>
                </a:solidFill>
                <a:latin typeface="Calibri" pitchFamily="34" charset="0"/>
              </a:rPr>
              <a:t>Organisms use </a:t>
            </a:r>
            <a:r>
              <a:rPr lang="en-US" sz="3200" b="1" u="sng" dirty="0">
                <a:solidFill>
                  <a:srgbClr val="FF6600"/>
                </a:solidFill>
                <a:latin typeface="Calibri" pitchFamily="34" charset="0"/>
              </a:rPr>
              <a:t>DNA-repair </a:t>
            </a:r>
            <a:r>
              <a:rPr lang="en-US" sz="3200" b="1" u="sng" dirty="0" smtClean="0">
                <a:solidFill>
                  <a:srgbClr val="FF6600"/>
                </a:solidFill>
                <a:latin typeface="Calibri" pitchFamily="34" charset="0"/>
              </a:rPr>
              <a:t>systems </a:t>
            </a:r>
            <a:r>
              <a:rPr lang="en-US" sz="3200" b="1" dirty="0" smtClean="0">
                <a:solidFill>
                  <a:srgbClr val="FF6600"/>
                </a:solidFill>
                <a:latin typeface="Calibri" pitchFamily="34" charset="0"/>
              </a:rPr>
              <a:t>to counteract mutations</a:t>
            </a:r>
            <a:endParaRPr lang="en-US" sz="3200" b="1" dirty="0">
              <a:solidFill>
                <a:srgbClr val="FF6600"/>
              </a:solidFill>
              <a:latin typeface="Calibri" pitchFamily="34" charset="0"/>
            </a:endParaRPr>
          </a:p>
        </p:txBody>
      </p:sp>
      <p:sp>
        <p:nvSpPr>
          <p:cNvPr id="2" name="Rechthoek 1"/>
          <p:cNvSpPr/>
          <p:nvPr/>
        </p:nvSpPr>
        <p:spPr>
          <a:xfrm>
            <a:off x="540143" y="1697487"/>
            <a:ext cx="8116177" cy="4154984"/>
          </a:xfrm>
          <a:prstGeom prst="rect">
            <a:avLst/>
          </a:prstGeom>
        </p:spPr>
        <p:txBody>
          <a:bodyPr wrap="square">
            <a:spAutoFit/>
          </a:bodyPr>
          <a:lstStyle/>
          <a:p>
            <a:pPr marL="452438" indent="-452438">
              <a:spcBef>
                <a:spcPct val="50000"/>
              </a:spcBef>
              <a:buFontTx/>
              <a:buChar char="•"/>
            </a:pPr>
            <a:r>
              <a:rPr lang="en-US" sz="2400" dirty="0">
                <a:latin typeface="Calibri" pitchFamily="34" charset="0"/>
              </a:rPr>
              <a:t>Proofreading (during replication) </a:t>
            </a:r>
          </a:p>
          <a:p>
            <a:pPr marL="452438" indent="-452438">
              <a:spcBef>
                <a:spcPct val="50000"/>
              </a:spcBef>
              <a:buFontTx/>
              <a:buChar char="•"/>
            </a:pPr>
            <a:r>
              <a:rPr lang="en-US" sz="2400" dirty="0" err="1">
                <a:latin typeface="Calibri" pitchFamily="34" charset="0"/>
              </a:rPr>
              <a:t>Postreplication</a:t>
            </a:r>
            <a:r>
              <a:rPr lang="en-US" sz="2400" dirty="0">
                <a:latin typeface="Calibri" pitchFamily="34" charset="0"/>
              </a:rPr>
              <a:t> repair (just after replication)</a:t>
            </a:r>
          </a:p>
          <a:p>
            <a:pPr marL="452438" indent="-452438">
              <a:spcBef>
                <a:spcPct val="50000"/>
              </a:spcBef>
              <a:buFontTx/>
              <a:buChar char="•"/>
            </a:pPr>
            <a:r>
              <a:rPr lang="en-US" sz="2400" dirty="0">
                <a:latin typeface="Calibri" pitchFamily="34" charset="0"/>
              </a:rPr>
              <a:t>Mismatch repair (just after replication)</a:t>
            </a:r>
          </a:p>
          <a:p>
            <a:pPr marL="452438" indent="-452438">
              <a:spcBef>
                <a:spcPct val="50000"/>
              </a:spcBef>
              <a:buFontTx/>
              <a:buChar char="•"/>
            </a:pPr>
            <a:r>
              <a:rPr lang="en-US" sz="2400" dirty="0" err="1">
                <a:solidFill>
                  <a:schemeClr val="bg1">
                    <a:lumMod val="75000"/>
                  </a:schemeClr>
                </a:solidFill>
                <a:latin typeface="Calibri" pitchFamily="34" charset="0"/>
              </a:rPr>
              <a:t>Photoreactivation</a:t>
            </a:r>
            <a:r>
              <a:rPr lang="en-US" sz="2400" dirty="0">
                <a:solidFill>
                  <a:schemeClr val="bg1">
                    <a:lumMod val="75000"/>
                  </a:schemeClr>
                </a:solidFill>
                <a:latin typeface="Calibri" pitchFamily="34" charset="0"/>
              </a:rPr>
              <a:t> repair</a:t>
            </a:r>
          </a:p>
          <a:p>
            <a:pPr marL="452438" indent="-452438">
              <a:spcBef>
                <a:spcPct val="50000"/>
              </a:spcBef>
              <a:buFontTx/>
              <a:buChar char="•"/>
            </a:pPr>
            <a:r>
              <a:rPr lang="en-US" sz="2400" dirty="0">
                <a:solidFill>
                  <a:schemeClr val="bg1">
                    <a:lumMod val="75000"/>
                  </a:schemeClr>
                </a:solidFill>
                <a:latin typeface="Calibri" pitchFamily="34" charset="0"/>
              </a:rPr>
              <a:t>Excision repair (base and nucleotide)</a:t>
            </a:r>
          </a:p>
          <a:p>
            <a:pPr marL="452438" indent="-452438">
              <a:spcBef>
                <a:spcPct val="50000"/>
              </a:spcBef>
              <a:buFontTx/>
              <a:buChar char="•"/>
            </a:pPr>
            <a:r>
              <a:rPr lang="en-US" sz="2400" dirty="0">
                <a:solidFill>
                  <a:schemeClr val="bg1">
                    <a:lumMod val="75000"/>
                  </a:schemeClr>
                </a:solidFill>
                <a:latin typeface="Calibri" pitchFamily="34" charset="0"/>
              </a:rPr>
              <a:t>Double strand break repair: homologous recombination and non-homologous end joining</a:t>
            </a:r>
          </a:p>
          <a:p>
            <a:pPr marL="452438" indent="-452438">
              <a:spcBef>
                <a:spcPct val="50000"/>
              </a:spcBef>
              <a:buFontTx/>
              <a:buChar char="•"/>
            </a:pPr>
            <a:r>
              <a:rPr lang="en-US" sz="2400" dirty="0">
                <a:solidFill>
                  <a:schemeClr val="bg1">
                    <a:lumMod val="75000"/>
                  </a:schemeClr>
                </a:solidFill>
                <a:latin typeface="Calibri" pitchFamily="34" charset="0"/>
              </a:rPr>
              <a:t>SOS-repair</a:t>
            </a:r>
          </a:p>
        </p:txBody>
      </p:sp>
    </p:spTree>
    <p:extLst>
      <p:ext uri="{BB962C8B-B14F-4D97-AF65-F5344CB8AC3E}">
        <p14:creationId xmlns:p14="http://schemas.microsoft.com/office/powerpoint/2010/main" val="197458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a:xfrm>
            <a:off x="471487" y="344806"/>
            <a:ext cx="7886700" cy="1325563"/>
          </a:xfrm>
        </p:spPr>
        <p:txBody>
          <a:bodyPr/>
          <a:lstStyle/>
          <a:p>
            <a:pPr eaLnBrk="1" hangingPunct="1"/>
            <a:r>
              <a:rPr lang="nl-NL" sz="4000" b="1" dirty="0" err="1" smtClean="0">
                <a:solidFill>
                  <a:srgbClr val="FF6600"/>
                </a:solidFill>
                <a:latin typeface="Calibri" pitchFamily="34" charset="0"/>
              </a:rPr>
              <a:t>Proofreading</a:t>
            </a:r>
            <a:endParaRPr lang="nl-NL" sz="4000" b="1" dirty="0" smtClean="0">
              <a:solidFill>
                <a:srgbClr val="FF6600"/>
              </a:solidFill>
              <a:latin typeface="Calibri" pitchFamily="34" charset="0"/>
            </a:endParaRPr>
          </a:p>
        </p:txBody>
      </p:sp>
      <p:sp>
        <p:nvSpPr>
          <p:cNvPr id="41987" name="Rectangle 7"/>
          <p:cNvSpPr>
            <a:spLocks noGrp="1" noChangeArrowheads="1"/>
          </p:cNvSpPr>
          <p:nvPr>
            <p:ph type="body" idx="1"/>
          </p:nvPr>
        </p:nvSpPr>
        <p:spPr>
          <a:xfrm>
            <a:off x="471487" y="1757363"/>
            <a:ext cx="8543926" cy="4525962"/>
          </a:xfrm>
        </p:spPr>
        <p:txBody>
          <a:bodyPr/>
          <a:lstStyle/>
          <a:p>
            <a:pPr eaLnBrk="1" hangingPunct="1"/>
            <a:r>
              <a:rPr lang="en-US" dirty="0" smtClean="0">
                <a:latin typeface="Calibri" pitchFamily="34" charset="0"/>
              </a:rPr>
              <a:t>Replication errors </a:t>
            </a:r>
            <a:r>
              <a:rPr lang="en-US" dirty="0" smtClean="0">
                <a:latin typeface="Calibri" pitchFamily="34" charset="0"/>
                <a:sym typeface="Wingdings" pitchFamily="2" charset="2"/>
              </a:rPr>
              <a:t> 	1 in      100.000 (</a:t>
            </a:r>
            <a:r>
              <a:rPr lang="en-US" i="1" dirty="0" smtClean="0">
                <a:latin typeface="Calibri" pitchFamily="34" charset="0"/>
                <a:sym typeface="Wingdings" pitchFamily="2" charset="2"/>
              </a:rPr>
              <a:t>pol </a:t>
            </a:r>
            <a:r>
              <a:rPr lang="en-US" dirty="0" smtClean="0">
                <a:latin typeface="Calibri" pitchFamily="34" charset="0"/>
                <a:sym typeface="Wingdings" pitchFamily="2" charset="2"/>
              </a:rPr>
              <a:t>III, bacteria)</a:t>
            </a:r>
          </a:p>
          <a:p>
            <a:pPr eaLnBrk="1" hangingPunct="1"/>
            <a:r>
              <a:rPr lang="en-US" dirty="0" smtClean="0">
                <a:latin typeface="Calibri" pitchFamily="34" charset="0"/>
                <a:sym typeface="Wingdings" pitchFamily="2" charset="2"/>
              </a:rPr>
              <a:t>After proofreading  	1 in 10.000.000</a:t>
            </a:r>
          </a:p>
          <a:p>
            <a:pPr marL="0" indent="0" eaLnBrk="1" hangingPunct="1">
              <a:buNone/>
            </a:pPr>
            <a:r>
              <a:rPr lang="en-US" dirty="0">
                <a:latin typeface="Calibri" pitchFamily="34" charset="0"/>
                <a:sym typeface="Wingdings" pitchFamily="2" charset="2"/>
              </a:rPr>
              <a:t> </a:t>
            </a:r>
            <a:r>
              <a:rPr lang="en-US" dirty="0" smtClean="0">
                <a:latin typeface="Calibri" pitchFamily="34" charset="0"/>
                <a:sym typeface="Wingdings" pitchFamily="2" charset="2"/>
              </a:rPr>
              <a:t>  </a:t>
            </a:r>
            <a:r>
              <a:rPr lang="en-US" sz="2400" dirty="0" smtClean="0">
                <a:latin typeface="Calibri" pitchFamily="34" charset="0"/>
                <a:sym typeface="Wingdings" pitchFamily="2" charset="2"/>
              </a:rPr>
              <a:t>(</a:t>
            </a:r>
            <a:r>
              <a:rPr lang="en-US" sz="2400" dirty="0" err="1" smtClean="0">
                <a:latin typeface="Calibri" pitchFamily="34" charset="0"/>
                <a:sym typeface="Wingdings" pitchFamily="2" charset="2"/>
              </a:rPr>
              <a:t>dus</a:t>
            </a:r>
            <a:r>
              <a:rPr lang="en-US" sz="2400" dirty="0" smtClean="0">
                <a:latin typeface="Calibri" pitchFamily="34" charset="0"/>
                <a:sym typeface="Wingdings" pitchFamily="2" charset="2"/>
              </a:rPr>
              <a:t> 99 van de 100 </a:t>
            </a:r>
            <a:r>
              <a:rPr lang="en-US" sz="2400" dirty="0" err="1" smtClean="0">
                <a:latin typeface="Calibri" pitchFamily="34" charset="0"/>
                <a:sym typeface="Wingdings" pitchFamily="2" charset="2"/>
              </a:rPr>
              <a:t>fouten</a:t>
            </a:r>
            <a:r>
              <a:rPr lang="en-US" sz="2400" dirty="0" smtClean="0">
                <a:latin typeface="Calibri" pitchFamily="34" charset="0"/>
                <a:sym typeface="Wingdings" pitchFamily="2" charset="2"/>
              </a:rPr>
              <a:t> </a:t>
            </a:r>
            <a:r>
              <a:rPr lang="en-US" sz="2400" dirty="0" err="1" smtClean="0">
                <a:latin typeface="Calibri" pitchFamily="34" charset="0"/>
                <a:sym typeface="Wingdings" pitchFamily="2" charset="2"/>
              </a:rPr>
              <a:t>worden</a:t>
            </a:r>
            <a:r>
              <a:rPr lang="en-US" sz="2400" dirty="0" smtClean="0">
                <a:latin typeface="Calibri" pitchFamily="34" charset="0"/>
                <a:sym typeface="Wingdings" pitchFamily="2" charset="2"/>
              </a:rPr>
              <a:t> </a:t>
            </a:r>
            <a:r>
              <a:rPr lang="en-US" sz="2400" dirty="0" err="1" smtClean="0">
                <a:latin typeface="Calibri" pitchFamily="34" charset="0"/>
                <a:sym typeface="Wingdings" pitchFamily="2" charset="2"/>
              </a:rPr>
              <a:t>er</a:t>
            </a:r>
            <a:r>
              <a:rPr lang="en-US" sz="2400" dirty="0" smtClean="0">
                <a:latin typeface="Calibri" pitchFamily="34" charset="0"/>
                <a:sym typeface="Wingdings" pitchFamily="2" charset="2"/>
              </a:rPr>
              <a:t> direct </a:t>
            </a:r>
            <a:r>
              <a:rPr lang="en-US" sz="2400" dirty="0" err="1" smtClean="0">
                <a:latin typeface="Calibri" pitchFamily="34" charset="0"/>
                <a:sym typeface="Wingdings" pitchFamily="2" charset="2"/>
              </a:rPr>
              <a:t>weer</a:t>
            </a:r>
            <a:r>
              <a:rPr lang="en-US" sz="2400" dirty="0" smtClean="0">
                <a:latin typeface="Calibri" pitchFamily="34" charset="0"/>
                <a:sym typeface="Wingdings" pitchFamily="2" charset="2"/>
              </a:rPr>
              <a:t> </a:t>
            </a:r>
            <a:r>
              <a:rPr lang="en-US" sz="2400" dirty="0" err="1" smtClean="0">
                <a:latin typeface="Calibri" pitchFamily="34" charset="0"/>
                <a:sym typeface="Wingdings" pitchFamily="2" charset="2"/>
              </a:rPr>
              <a:t>uit</a:t>
            </a:r>
            <a:r>
              <a:rPr lang="en-US" sz="2400" dirty="0" smtClean="0">
                <a:latin typeface="Calibri" pitchFamily="34" charset="0"/>
                <a:sym typeface="Wingdings" pitchFamily="2" charset="2"/>
              </a:rPr>
              <a:t> </a:t>
            </a:r>
            <a:r>
              <a:rPr lang="en-US" sz="2400" dirty="0" err="1" smtClean="0">
                <a:latin typeface="Calibri" pitchFamily="34" charset="0"/>
                <a:sym typeface="Wingdings" pitchFamily="2" charset="2"/>
              </a:rPr>
              <a:t>gehaald</a:t>
            </a:r>
            <a:r>
              <a:rPr lang="en-US" sz="2400" dirty="0" smtClean="0">
                <a:latin typeface="Calibri" pitchFamily="34" charset="0"/>
                <a:sym typeface="Wingdings" pitchFamily="2" charset="2"/>
              </a:rPr>
              <a:t>)</a:t>
            </a:r>
          </a:p>
          <a:p>
            <a:pPr eaLnBrk="1" hangingPunct="1"/>
            <a:endParaRPr lang="en-US" dirty="0">
              <a:latin typeface="Calibri" pitchFamily="34" charset="0"/>
              <a:sym typeface="Wingdings" pitchFamily="2" charset="2"/>
            </a:endParaRPr>
          </a:p>
          <a:p>
            <a:pPr marL="0" indent="0" eaLnBrk="1" hangingPunct="1">
              <a:buNone/>
            </a:pPr>
            <a:r>
              <a:rPr lang="en-US" sz="3200" b="1" dirty="0" err="1" smtClean="0">
                <a:solidFill>
                  <a:srgbClr val="FF6600"/>
                </a:solidFill>
                <a:latin typeface="Calibri" pitchFamily="34" charset="0"/>
                <a:sym typeface="Wingdings" pitchFamily="2" charset="2"/>
              </a:rPr>
              <a:t>Vraag</a:t>
            </a:r>
            <a:endParaRPr lang="en-US" sz="3200" b="1" dirty="0" smtClean="0">
              <a:solidFill>
                <a:srgbClr val="FF6600"/>
              </a:solidFill>
              <a:latin typeface="Calibri" pitchFamily="34" charset="0"/>
              <a:sym typeface="Wingdings" pitchFamily="2" charset="2"/>
            </a:endParaRPr>
          </a:p>
          <a:p>
            <a:pPr marL="457200" lvl="1" indent="0" eaLnBrk="1" hangingPunct="1">
              <a:buNone/>
            </a:pPr>
            <a:r>
              <a:rPr lang="en-US" dirty="0" err="1" smtClean="0">
                <a:latin typeface="Calibri" pitchFamily="34" charset="0"/>
                <a:sym typeface="Wingdings" pitchFamily="2" charset="2"/>
              </a:rPr>
              <a:t>Welke</a:t>
            </a:r>
            <a:r>
              <a:rPr lang="en-US" dirty="0" smtClean="0">
                <a:latin typeface="Calibri" pitchFamily="34" charset="0"/>
                <a:sym typeface="Wingdings" pitchFamily="2" charset="2"/>
              </a:rPr>
              <a:t> </a:t>
            </a:r>
            <a:r>
              <a:rPr lang="en-US" dirty="0" err="1" smtClean="0">
                <a:latin typeface="Calibri" pitchFamily="34" charset="0"/>
                <a:sym typeface="Wingdings" pitchFamily="2" charset="2"/>
              </a:rPr>
              <a:t>enzymatische</a:t>
            </a:r>
            <a:r>
              <a:rPr lang="en-US" dirty="0" smtClean="0">
                <a:latin typeface="Calibri" pitchFamily="34" charset="0"/>
                <a:sym typeface="Wingdings" pitchFamily="2" charset="2"/>
              </a:rPr>
              <a:t> </a:t>
            </a:r>
            <a:r>
              <a:rPr lang="en-US" dirty="0" err="1" smtClean="0">
                <a:latin typeface="Calibri" pitchFamily="34" charset="0"/>
                <a:sym typeface="Wingdings" pitchFamily="2" charset="2"/>
              </a:rPr>
              <a:t>activiteit</a:t>
            </a:r>
            <a:r>
              <a:rPr lang="en-US" dirty="0" smtClean="0">
                <a:latin typeface="Calibri" pitchFamily="34" charset="0"/>
                <a:sym typeface="Wingdings" pitchFamily="2" charset="2"/>
              </a:rPr>
              <a:t> van polymerase III </a:t>
            </a:r>
            <a:r>
              <a:rPr lang="en-US" dirty="0" err="1" smtClean="0">
                <a:latin typeface="Calibri" pitchFamily="34" charset="0"/>
                <a:sym typeface="Wingdings" pitchFamily="2" charset="2"/>
              </a:rPr>
              <a:t>verzorgt</a:t>
            </a:r>
            <a:r>
              <a:rPr lang="en-US" dirty="0" smtClean="0">
                <a:latin typeface="Calibri" pitchFamily="34" charset="0"/>
                <a:sym typeface="Wingdings" pitchFamily="2" charset="2"/>
              </a:rPr>
              <a:t> </a:t>
            </a:r>
            <a:r>
              <a:rPr lang="en-US" dirty="0" err="1" smtClean="0">
                <a:latin typeface="Calibri" pitchFamily="34" charset="0"/>
                <a:sym typeface="Wingdings" pitchFamily="2" charset="2"/>
              </a:rPr>
              <a:t>deze</a:t>
            </a:r>
            <a:r>
              <a:rPr lang="en-US" dirty="0" smtClean="0">
                <a:latin typeface="Calibri" pitchFamily="34" charset="0"/>
                <a:sym typeface="Wingdings" pitchFamily="2" charset="2"/>
              </a:rPr>
              <a:t> proofreading? </a:t>
            </a:r>
          </a:p>
        </p:txBody>
      </p:sp>
      <p:sp>
        <p:nvSpPr>
          <p:cNvPr id="2" name="Tekstvak 1"/>
          <p:cNvSpPr txBox="1"/>
          <p:nvPr/>
        </p:nvSpPr>
        <p:spPr>
          <a:xfrm>
            <a:off x="3886199" y="5472113"/>
            <a:ext cx="4786313" cy="461665"/>
          </a:xfrm>
          <a:prstGeom prst="rect">
            <a:avLst/>
          </a:prstGeom>
          <a:noFill/>
        </p:spPr>
        <p:txBody>
          <a:bodyPr wrap="square" rtlCol="0">
            <a:spAutoFit/>
          </a:bodyPr>
          <a:lstStyle/>
          <a:p>
            <a:r>
              <a:rPr lang="nl-NL" sz="2400" dirty="0" smtClean="0">
                <a:solidFill>
                  <a:srgbClr val="0000FF"/>
                </a:solidFill>
              </a:rPr>
              <a:t>De 3</a:t>
            </a:r>
            <a:r>
              <a:rPr lang="nl-NL" sz="2400" dirty="0">
                <a:solidFill>
                  <a:srgbClr val="0000FF"/>
                </a:solidFill>
              </a:rPr>
              <a:t>’-5’ </a:t>
            </a:r>
            <a:r>
              <a:rPr lang="nl-NL" sz="2400" dirty="0" err="1">
                <a:solidFill>
                  <a:srgbClr val="0000FF"/>
                </a:solidFill>
              </a:rPr>
              <a:t>exonuclease</a:t>
            </a:r>
            <a:r>
              <a:rPr lang="nl-NL" sz="2400" dirty="0">
                <a:solidFill>
                  <a:srgbClr val="0000FF"/>
                </a:solidFill>
              </a:rPr>
              <a:t> </a:t>
            </a:r>
            <a:r>
              <a:rPr lang="nl-NL" sz="2400" dirty="0" smtClean="0">
                <a:solidFill>
                  <a:srgbClr val="0000FF"/>
                </a:solidFill>
              </a:rPr>
              <a:t>activiteit</a:t>
            </a:r>
            <a:endParaRPr lang="nl-NL" sz="2400" dirty="0">
              <a:solidFill>
                <a:srgbClr val="0000FF"/>
              </a:solidFill>
            </a:endParaRPr>
          </a:p>
        </p:txBody>
      </p:sp>
    </p:spTree>
    <p:extLst>
      <p:ext uri="{BB962C8B-B14F-4D97-AF65-F5344CB8AC3E}">
        <p14:creationId xmlns:p14="http://schemas.microsoft.com/office/powerpoint/2010/main" val="17050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3"/>
          <p:cNvSpPr txBox="1">
            <a:spLocks noChangeArrowheads="1"/>
          </p:cNvSpPr>
          <p:nvPr/>
        </p:nvSpPr>
        <p:spPr bwMode="auto">
          <a:xfrm>
            <a:off x="4669292" y="182737"/>
            <a:ext cx="3492500" cy="1292662"/>
          </a:xfrm>
          <a:prstGeom prst="rect">
            <a:avLst/>
          </a:prstGeom>
          <a:noFill/>
          <a:ln w="9525">
            <a:noFill/>
            <a:miter lim="800000"/>
            <a:headEnd/>
            <a:tailEnd/>
          </a:ln>
        </p:spPr>
        <p:txBody>
          <a:bodyPr>
            <a:spAutoFit/>
          </a:bodyPr>
          <a:lstStyle/>
          <a:p>
            <a:pPr>
              <a:spcBef>
                <a:spcPct val="50000"/>
              </a:spcBef>
            </a:pPr>
            <a:r>
              <a:rPr lang="en-US" sz="2800" b="1" dirty="0">
                <a:solidFill>
                  <a:srgbClr val="FF6600"/>
                </a:solidFill>
                <a:latin typeface="Calibri" pitchFamily="34" charset="0"/>
              </a:rPr>
              <a:t>Post-replication repair</a:t>
            </a:r>
          </a:p>
          <a:p>
            <a:pPr>
              <a:spcBef>
                <a:spcPct val="50000"/>
              </a:spcBef>
            </a:pPr>
            <a:r>
              <a:rPr lang="en-US" sz="2000" dirty="0" smtClean="0">
                <a:latin typeface="Calibri" pitchFamily="34" charset="0"/>
              </a:rPr>
              <a:t>Homologous recombination repair, </a:t>
            </a:r>
            <a:r>
              <a:rPr lang="en-US" sz="2000" dirty="0" err="1" smtClean="0">
                <a:latin typeface="Calibri" pitchFamily="34" charset="0"/>
              </a:rPr>
              <a:t>m.b.v</a:t>
            </a:r>
            <a:r>
              <a:rPr lang="en-US" sz="2000" dirty="0" smtClean="0">
                <a:latin typeface="Calibri" pitchFamily="34" charset="0"/>
              </a:rPr>
              <a:t>. </a:t>
            </a:r>
            <a:r>
              <a:rPr lang="en-US" sz="2000" dirty="0" err="1" smtClean="0">
                <a:latin typeface="Calibri" pitchFamily="34" charset="0"/>
              </a:rPr>
              <a:t>RecA</a:t>
            </a:r>
            <a:endParaRPr lang="nl-NL" sz="2000" dirty="0">
              <a:latin typeface="Calibri"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91" y="76314"/>
            <a:ext cx="3680672" cy="6692131"/>
          </a:xfrm>
          <a:prstGeom prst="rect">
            <a:avLst/>
          </a:prstGeom>
        </p:spPr>
      </p:pic>
      <p:sp>
        <p:nvSpPr>
          <p:cNvPr id="4" name="TextBox 2"/>
          <p:cNvSpPr txBox="1"/>
          <p:nvPr/>
        </p:nvSpPr>
        <p:spPr>
          <a:xfrm>
            <a:off x="4669292" y="2505784"/>
            <a:ext cx="3623684" cy="400110"/>
          </a:xfrm>
          <a:prstGeom prst="rect">
            <a:avLst/>
          </a:prstGeom>
          <a:noFill/>
        </p:spPr>
        <p:txBody>
          <a:bodyPr wrap="none" rtlCol="0">
            <a:spAutoFit/>
          </a:bodyPr>
          <a:lstStyle/>
          <a:p>
            <a:r>
              <a:rPr lang="nl-NL" sz="2000" dirty="0" smtClean="0">
                <a:solidFill>
                  <a:schemeClr val="accent5">
                    <a:lumMod val="50000"/>
                  </a:schemeClr>
                </a:solidFill>
                <a:latin typeface="Calibri" panose="020F0502020204030204" pitchFamily="34" charset="0"/>
                <a:cs typeface="Calibri" panose="020F0502020204030204" pitchFamily="34" charset="0"/>
              </a:rPr>
              <a:t>Stopt even en slaat een stuk over</a:t>
            </a:r>
            <a:endParaRPr lang="nl-NL" sz="2000" dirty="0">
              <a:solidFill>
                <a:schemeClr val="accent5">
                  <a:lumMod val="50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4669292" y="4080287"/>
            <a:ext cx="3801554" cy="400110"/>
          </a:xfrm>
          <a:prstGeom prst="rect">
            <a:avLst/>
          </a:prstGeom>
          <a:noFill/>
        </p:spPr>
        <p:txBody>
          <a:bodyPr wrap="none" rtlCol="0">
            <a:spAutoFit/>
          </a:bodyPr>
          <a:lstStyle/>
          <a:p>
            <a:r>
              <a:rPr lang="nl-NL" sz="2000" dirty="0" err="1" smtClean="0">
                <a:solidFill>
                  <a:schemeClr val="accent5">
                    <a:lumMod val="50000"/>
                  </a:schemeClr>
                </a:solidFill>
                <a:latin typeface="Calibri" panose="020F0502020204030204" pitchFamily="34" charset="0"/>
                <a:cs typeface="Calibri" panose="020F0502020204030204" pitchFamily="34" charset="0"/>
              </a:rPr>
              <a:t>RecA</a:t>
            </a:r>
            <a:r>
              <a:rPr lang="nl-NL" sz="2000" dirty="0" smtClean="0">
                <a:solidFill>
                  <a:schemeClr val="accent5">
                    <a:lumMod val="50000"/>
                  </a:schemeClr>
                </a:solidFill>
                <a:latin typeface="Calibri" panose="020F0502020204030204" pitchFamily="34" charset="0"/>
                <a:cs typeface="Calibri" panose="020F0502020204030204" pitchFamily="34" charset="0"/>
              </a:rPr>
              <a:t> wisselt uit met andere streng</a:t>
            </a:r>
            <a:endParaRPr lang="nl-NL" sz="2000" dirty="0">
              <a:solidFill>
                <a:schemeClr val="accent5">
                  <a:lumMod val="50000"/>
                </a:schemeClr>
              </a:solidFill>
              <a:latin typeface="Calibri" panose="020F0502020204030204" pitchFamily="34" charset="0"/>
              <a:cs typeface="Calibri" panose="020F0502020204030204" pitchFamily="34" charset="0"/>
            </a:endParaRPr>
          </a:p>
        </p:txBody>
      </p:sp>
      <p:sp>
        <p:nvSpPr>
          <p:cNvPr id="6" name="TextBox 5"/>
          <p:cNvSpPr txBox="1"/>
          <p:nvPr/>
        </p:nvSpPr>
        <p:spPr>
          <a:xfrm>
            <a:off x="4669292" y="5733323"/>
            <a:ext cx="4180247" cy="400110"/>
          </a:xfrm>
          <a:prstGeom prst="rect">
            <a:avLst/>
          </a:prstGeom>
          <a:noFill/>
        </p:spPr>
        <p:txBody>
          <a:bodyPr wrap="none" rtlCol="0">
            <a:spAutoFit/>
          </a:bodyPr>
          <a:lstStyle/>
          <a:p>
            <a:r>
              <a:rPr lang="nl-NL" sz="2000" dirty="0" smtClean="0">
                <a:solidFill>
                  <a:schemeClr val="accent5">
                    <a:lumMod val="50000"/>
                  </a:schemeClr>
                </a:solidFill>
                <a:latin typeface="Calibri" panose="020F0502020204030204" pitchFamily="34" charset="0"/>
                <a:cs typeface="Calibri" panose="020F0502020204030204" pitchFamily="34" charset="0"/>
              </a:rPr>
              <a:t>Ontstane gap wordt correct aangevuld</a:t>
            </a:r>
            <a:endParaRPr lang="nl-NL" sz="2000" dirty="0">
              <a:solidFill>
                <a:schemeClr val="accent5">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39049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457200" y="274638"/>
            <a:ext cx="8001000" cy="90812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eaLnBrk="1" hangingPunct="1"/>
            <a:r>
              <a:rPr lang="nl-NL" sz="4000" b="1" kern="0" dirty="0" smtClean="0">
                <a:solidFill>
                  <a:srgbClr val="FF6600"/>
                </a:solidFill>
                <a:latin typeface="Calibri" pitchFamily="34" charset="0"/>
              </a:rPr>
              <a:t>Mismatch </a:t>
            </a:r>
            <a:r>
              <a:rPr lang="nl-NL" sz="4000" b="1" kern="0" dirty="0" err="1" smtClean="0">
                <a:solidFill>
                  <a:srgbClr val="FF6600"/>
                </a:solidFill>
                <a:latin typeface="Calibri" pitchFamily="34" charset="0"/>
              </a:rPr>
              <a:t>repair</a:t>
            </a:r>
            <a:endParaRPr lang="nl-NL" sz="4000" b="1" kern="0" dirty="0" smtClean="0">
              <a:solidFill>
                <a:srgbClr val="FF6600"/>
              </a:solidFill>
              <a:latin typeface="Calibri" pitchFamily="34" charset="0"/>
            </a:endParaRPr>
          </a:p>
        </p:txBody>
      </p:sp>
      <p:sp>
        <p:nvSpPr>
          <p:cNvPr id="3" name="Rectangle 7"/>
          <p:cNvSpPr txBox="1">
            <a:spLocks noChangeArrowheads="1"/>
          </p:cNvSpPr>
          <p:nvPr/>
        </p:nvSpPr>
        <p:spPr>
          <a:xfrm>
            <a:off x="457200" y="1182758"/>
            <a:ext cx="8229600" cy="130326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r>
              <a:rPr lang="en-US" kern="0" dirty="0" smtClean="0">
                <a:latin typeface="Calibri" pitchFamily="34" charset="0"/>
                <a:sym typeface="Wingdings" pitchFamily="2" charset="2"/>
              </a:rPr>
              <a:t>Mismatch repair for mistakes which are still there after replication (</a:t>
            </a:r>
            <a:r>
              <a:rPr lang="en-US" i="1" kern="0" dirty="0" err="1" smtClean="0">
                <a:latin typeface="Calibri" pitchFamily="34" charset="0"/>
                <a:sym typeface="Wingdings" pitchFamily="2" charset="2"/>
              </a:rPr>
              <a:t>mutH,L,S</a:t>
            </a:r>
            <a:r>
              <a:rPr lang="en-US" i="1" kern="0" dirty="0" smtClean="0">
                <a:latin typeface="Calibri" pitchFamily="34" charset="0"/>
                <a:sym typeface="Wingdings" pitchFamily="2" charset="2"/>
              </a:rPr>
              <a:t> </a:t>
            </a:r>
            <a:r>
              <a:rPr lang="en-US" kern="0" dirty="0" smtClean="0">
                <a:latin typeface="Calibri" pitchFamily="34" charset="0"/>
                <a:sym typeface="Wingdings" pitchFamily="2" charset="2"/>
              </a:rPr>
              <a:t>in</a:t>
            </a:r>
            <a:r>
              <a:rPr lang="en-US" i="1" kern="0" dirty="0" smtClean="0">
                <a:latin typeface="Calibri" pitchFamily="34" charset="0"/>
                <a:sym typeface="Wingdings" pitchFamily="2" charset="2"/>
              </a:rPr>
              <a:t> E. coli)</a:t>
            </a:r>
            <a:endParaRPr lang="en-US" kern="0" dirty="0" smtClean="0">
              <a:latin typeface="Calibri" pitchFamily="34" charset="0"/>
              <a:sym typeface="Wingdings" pitchFamily="2" charset="2"/>
            </a:endParaRPr>
          </a:p>
          <a:p>
            <a:pPr eaLnBrk="1" hangingPunct="1"/>
            <a:endParaRPr lang="en-US" b="1" kern="0" dirty="0" smtClean="0">
              <a:latin typeface="Calibri" pitchFamily="34" charset="0"/>
              <a:sym typeface="Wingdings" pitchFamily="2" charset="2"/>
            </a:endParaRPr>
          </a:p>
          <a:p>
            <a:pPr marL="0" indent="0" eaLnBrk="1" hangingPunct="1">
              <a:buNone/>
            </a:pPr>
            <a:r>
              <a:rPr lang="en-US" b="1" kern="0" dirty="0" err="1" smtClean="0">
                <a:solidFill>
                  <a:srgbClr val="FF6600"/>
                </a:solidFill>
                <a:latin typeface="Calibri" pitchFamily="34" charset="0"/>
                <a:sym typeface="Wingdings" pitchFamily="2" charset="2"/>
              </a:rPr>
              <a:t>Vraag</a:t>
            </a:r>
            <a:r>
              <a:rPr lang="en-US" b="1" kern="0" dirty="0" smtClean="0">
                <a:solidFill>
                  <a:srgbClr val="FF6600"/>
                </a:solidFill>
                <a:latin typeface="Calibri" pitchFamily="34" charset="0"/>
                <a:sym typeface="Wingdings" pitchFamily="2" charset="2"/>
              </a:rPr>
              <a:t> (</a:t>
            </a:r>
            <a:r>
              <a:rPr lang="en-US" b="1" kern="0" dirty="0" err="1" smtClean="0">
                <a:solidFill>
                  <a:srgbClr val="FF6600"/>
                </a:solidFill>
                <a:latin typeface="Calibri" pitchFamily="34" charset="0"/>
                <a:sym typeface="Wingdings" pitchFamily="2" charset="2"/>
              </a:rPr>
              <a:t>zoek</a:t>
            </a:r>
            <a:r>
              <a:rPr lang="en-US" b="1" kern="0" dirty="0" smtClean="0">
                <a:solidFill>
                  <a:srgbClr val="FF6600"/>
                </a:solidFill>
                <a:latin typeface="Calibri" pitchFamily="34" charset="0"/>
                <a:sym typeface="Wingdings" pitchFamily="2" charset="2"/>
              </a:rPr>
              <a:t> op in </a:t>
            </a:r>
            <a:r>
              <a:rPr lang="en-US" b="1" kern="0" dirty="0" err="1" smtClean="0">
                <a:solidFill>
                  <a:srgbClr val="FF6600"/>
                </a:solidFill>
                <a:latin typeface="Calibri" pitchFamily="34" charset="0"/>
                <a:sym typeface="Wingdings" pitchFamily="2" charset="2"/>
              </a:rPr>
              <a:t>boek</a:t>
            </a:r>
            <a:r>
              <a:rPr lang="en-US" b="1" kern="0" dirty="0" smtClean="0">
                <a:solidFill>
                  <a:srgbClr val="FF6600"/>
                </a:solidFill>
                <a:latin typeface="Calibri" pitchFamily="34" charset="0"/>
                <a:sym typeface="Wingdings" pitchFamily="2" charset="2"/>
              </a:rPr>
              <a:t>):</a:t>
            </a:r>
            <a:r>
              <a:rPr lang="en-US" kern="0" dirty="0" smtClean="0">
                <a:solidFill>
                  <a:srgbClr val="FF6600"/>
                </a:solidFill>
                <a:latin typeface="Calibri" pitchFamily="34" charset="0"/>
                <a:sym typeface="Wingdings" pitchFamily="2" charset="2"/>
              </a:rPr>
              <a:t> </a:t>
            </a:r>
          </a:p>
          <a:p>
            <a:pPr marL="457200" lvl="1" indent="0" eaLnBrk="1" hangingPunct="1">
              <a:buNone/>
            </a:pPr>
            <a:r>
              <a:rPr lang="en-US" sz="2600" b="1" kern="0" dirty="0" err="1" smtClean="0">
                <a:latin typeface="Calibri" pitchFamily="34" charset="0"/>
                <a:sym typeface="Wingdings" pitchFamily="2" charset="2"/>
              </a:rPr>
              <a:t>Herkenning</a:t>
            </a:r>
            <a:r>
              <a:rPr lang="en-US" sz="2600" b="1" kern="0" dirty="0" smtClean="0">
                <a:latin typeface="Calibri" pitchFamily="34" charset="0"/>
                <a:sym typeface="Wingdings" pitchFamily="2" charset="2"/>
              </a:rPr>
              <a:t>: </a:t>
            </a:r>
          </a:p>
          <a:p>
            <a:pPr marL="457200" lvl="1" indent="0" eaLnBrk="1" hangingPunct="1">
              <a:buNone/>
            </a:pPr>
            <a:r>
              <a:rPr lang="en-US" sz="2600" kern="0" dirty="0" smtClean="0">
                <a:latin typeface="Calibri" pitchFamily="34" charset="0"/>
                <a:sym typeface="Wingdings" pitchFamily="2" charset="2"/>
              </a:rPr>
              <a:t>How does the mismatch </a:t>
            </a:r>
          </a:p>
          <a:p>
            <a:pPr marL="457200" lvl="1" indent="0" eaLnBrk="1" hangingPunct="1">
              <a:buNone/>
            </a:pPr>
            <a:r>
              <a:rPr lang="en-US" sz="2600" kern="0" dirty="0" smtClean="0">
                <a:latin typeface="Calibri" pitchFamily="34" charset="0"/>
                <a:sym typeface="Wingdings" pitchFamily="2" charset="2"/>
              </a:rPr>
              <a:t>repair mechanism know </a:t>
            </a:r>
          </a:p>
          <a:p>
            <a:pPr marL="457200" lvl="1" indent="0" eaLnBrk="1" hangingPunct="1">
              <a:buNone/>
            </a:pPr>
            <a:r>
              <a:rPr lang="en-US" sz="2600" kern="0" dirty="0" smtClean="0">
                <a:latin typeface="Calibri" pitchFamily="34" charset="0"/>
                <a:sym typeface="Wingdings" pitchFamily="2" charset="2"/>
              </a:rPr>
              <a:t>which strand is the </a:t>
            </a:r>
          </a:p>
          <a:p>
            <a:pPr marL="457200" lvl="1" indent="0" eaLnBrk="1" hangingPunct="1">
              <a:buNone/>
            </a:pPr>
            <a:r>
              <a:rPr lang="en-US" sz="2600" kern="0" dirty="0" smtClean="0">
                <a:latin typeface="Calibri" pitchFamily="34" charset="0"/>
                <a:sym typeface="Wingdings" pitchFamily="2" charset="2"/>
              </a:rPr>
              <a:t>correct one and which </a:t>
            </a:r>
          </a:p>
          <a:p>
            <a:pPr marL="457200" lvl="1" indent="0" eaLnBrk="1" hangingPunct="1">
              <a:buNone/>
            </a:pPr>
            <a:r>
              <a:rPr lang="en-US" sz="2600" kern="0" dirty="0" smtClean="0">
                <a:latin typeface="Calibri" pitchFamily="34" charset="0"/>
                <a:sym typeface="Wingdings" pitchFamily="2" charset="2"/>
              </a:rPr>
              <a:t>needs repairing?</a:t>
            </a:r>
            <a:endParaRPr lang="nl-NL" sz="2600" kern="0" dirty="0" smtClean="0">
              <a:latin typeface="Calibri" pitchFamily="34" charset="0"/>
            </a:endParaRPr>
          </a:p>
        </p:txBody>
      </p:sp>
      <p:grpSp>
        <p:nvGrpSpPr>
          <p:cNvPr id="11" name="Groep 10"/>
          <p:cNvGrpSpPr/>
          <p:nvPr/>
        </p:nvGrpSpPr>
        <p:grpSpPr>
          <a:xfrm>
            <a:off x="4656785" y="3092602"/>
            <a:ext cx="4229100" cy="3091241"/>
            <a:chOff x="5075584" y="3923605"/>
            <a:chExt cx="4229100" cy="3091241"/>
          </a:xfrm>
        </p:grpSpPr>
        <p:grpSp>
          <p:nvGrpSpPr>
            <p:cNvPr id="9" name="Groep 8"/>
            <p:cNvGrpSpPr/>
            <p:nvPr/>
          </p:nvGrpSpPr>
          <p:grpSpPr>
            <a:xfrm>
              <a:off x="6430661" y="3923605"/>
              <a:ext cx="2256139" cy="2126692"/>
              <a:chOff x="6136299" y="4088698"/>
              <a:chExt cx="2256139" cy="2126692"/>
            </a:xfrm>
          </p:grpSpPr>
          <p:sp>
            <p:nvSpPr>
              <p:cNvPr id="4" name="Freeform 1"/>
              <p:cNvSpPr/>
              <p:nvPr/>
            </p:nvSpPr>
            <p:spPr>
              <a:xfrm>
                <a:off x="6136299" y="4088698"/>
                <a:ext cx="2256139" cy="158723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400" b="0" i="0" u="none" strike="noStrike" baseline="0" dirty="0">
                  <a:ln>
                    <a:noFill/>
                  </a:ln>
                  <a:solidFill>
                    <a:schemeClr val="accent5">
                      <a:lumMod val="50000"/>
                    </a:schemeClr>
                  </a:solidFill>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none" strike="noStrike" baseline="0" dirty="0">
                    <a:ln>
                      <a:noFill/>
                    </a:ln>
                    <a:solidFill>
                      <a:schemeClr val="accent5">
                        <a:lumMod val="50000"/>
                      </a:schemeClr>
                    </a:solidFill>
                    <a:latin typeface="Calibri" panose="020F0502020204030204" pitchFamily="34" charset="0"/>
                    <a:ea typeface="Arial" pitchFamily="2"/>
                    <a:cs typeface="Calibri" panose="020F0502020204030204" pitchFamily="34" charset="0"/>
                  </a:rPr>
                  <a:t>5’-GATC-3’</a:t>
                </a:r>
              </a:p>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none" strike="noStrike" baseline="0" dirty="0">
                    <a:ln>
                      <a:noFill/>
                    </a:ln>
                    <a:solidFill>
                      <a:schemeClr val="accent5">
                        <a:lumMod val="50000"/>
                      </a:schemeClr>
                    </a:solidFill>
                    <a:latin typeface="Calibri" panose="020F0502020204030204" pitchFamily="34" charset="0"/>
                    <a:ea typeface="Arial" pitchFamily="2"/>
                    <a:cs typeface="Calibri" panose="020F0502020204030204" pitchFamily="34" charset="0"/>
                  </a:rPr>
                  <a:t>3’-CTAG-5’</a:t>
                </a:r>
              </a:p>
            </p:txBody>
          </p:sp>
          <p:sp>
            <p:nvSpPr>
              <p:cNvPr id="5" name="Freeform 2"/>
              <p:cNvSpPr/>
              <p:nvPr/>
            </p:nvSpPr>
            <p:spPr>
              <a:xfrm>
                <a:off x="6423854" y="4141546"/>
                <a:ext cx="608157" cy="402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0" i="0" u="none" strike="noStrike" baseline="0" dirty="0">
                    <a:ln>
                      <a:noFill/>
                    </a:ln>
                    <a:solidFill>
                      <a:srgbClr val="FF0000"/>
                    </a:solidFill>
                    <a:latin typeface="+mj-lt"/>
                    <a:ea typeface="Arial" pitchFamily="2"/>
                    <a:cs typeface="Arial" pitchFamily="2"/>
                  </a:rPr>
                  <a:t>CH3</a:t>
                </a:r>
              </a:p>
            </p:txBody>
          </p:sp>
          <p:sp>
            <p:nvSpPr>
              <p:cNvPr id="6" name="Straight Connector 3"/>
              <p:cNvSpPr/>
              <p:nvPr/>
            </p:nvSpPr>
            <p:spPr>
              <a:xfrm flipH="1">
                <a:off x="6824362" y="4541310"/>
                <a:ext cx="12960" cy="19512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800" b="0" i="0" u="none" strike="noStrike" baseline="0">
                  <a:ln>
                    <a:noFill/>
                  </a:ln>
                  <a:solidFill>
                    <a:srgbClr val="000000"/>
                  </a:solidFill>
                  <a:latin typeface="Arial" pitchFamily="18"/>
                  <a:ea typeface="Arial" pitchFamily="2"/>
                  <a:cs typeface="Arial" pitchFamily="2"/>
                </a:endParaRPr>
              </a:p>
            </p:txBody>
          </p:sp>
          <p:sp>
            <p:nvSpPr>
              <p:cNvPr id="7" name="Straight Connector 5"/>
              <p:cNvSpPr/>
              <p:nvPr/>
            </p:nvSpPr>
            <p:spPr>
              <a:xfrm flipV="1">
                <a:off x="6907774" y="5549580"/>
                <a:ext cx="0" cy="21888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800" b="0" i="0" u="none" strike="noStrike" baseline="0">
                  <a:ln>
                    <a:noFill/>
                  </a:ln>
                  <a:solidFill>
                    <a:srgbClr val="000000"/>
                  </a:solidFill>
                  <a:latin typeface="Arial" pitchFamily="18"/>
                  <a:ea typeface="Arial" pitchFamily="2"/>
                  <a:cs typeface="Arial" pitchFamily="2"/>
                </a:endParaRPr>
              </a:p>
            </p:txBody>
          </p:sp>
          <p:sp>
            <p:nvSpPr>
              <p:cNvPr id="8" name="Freeform 6"/>
              <p:cNvSpPr/>
              <p:nvPr/>
            </p:nvSpPr>
            <p:spPr>
              <a:xfrm>
                <a:off x="6591694" y="5813099"/>
                <a:ext cx="608157" cy="40229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0" i="0" u="none" strike="noStrike" baseline="0" dirty="0">
                    <a:ln>
                      <a:noFill/>
                    </a:ln>
                    <a:solidFill>
                      <a:srgbClr val="FF0000"/>
                    </a:solidFill>
                    <a:latin typeface="+mj-lt"/>
                    <a:ea typeface="Arial" pitchFamily="2"/>
                    <a:cs typeface="Arial" pitchFamily="2"/>
                  </a:rPr>
                  <a:t>CH3</a:t>
                </a:r>
              </a:p>
            </p:txBody>
          </p:sp>
        </p:grpSp>
        <p:sp>
          <p:nvSpPr>
            <p:cNvPr id="10" name="Rechthoek 9"/>
            <p:cNvSpPr/>
            <p:nvPr/>
          </p:nvSpPr>
          <p:spPr>
            <a:xfrm>
              <a:off x="5075584" y="6091516"/>
              <a:ext cx="4229100" cy="923330"/>
            </a:xfrm>
            <a:prstGeom prst="rect">
              <a:avLst/>
            </a:prstGeom>
          </p:spPr>
          <p:txBody>
            <a:bodyPr wrap="square">
              <a:spAutoFit/>
            </a:bodyPr>
            <a:lstStyle/>
            <a:p>
              <a:pPr lvl="0" algn="ctr">
                <a:spcBef>
                  <a:spcPts val="150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solidFill>
                    <a:schemeClr val="accent5">
                      <a:lumMod val="50000"/>
                    </a:schemeClr>
                  </a:solidFill>
                  <a:ea typeface="Arial" pitchFamily="2"/>
                  <a:cs typeface="Arial" pitchFamily="2"/>
                </a:rPr>
                <a:t>DAM methylation: </a:t>
              </a:r>
              <a:r>
                <a:rPr lang="en-US" dirty="0" smtClean="0">
                  <a:solidFill>
                    <a:schemeClr val="accent5">
                      <a:lumMod val="50000"/>
                    </a:schemeClr>
                  </a:solidFill>
                  <a:ea typeface="Arial" pitchFamily="2"/>
                  <a:cs typeface="Arial" pitchFamily="2"/>
                </a:rPr>
                <a:t>DNA Adenine </a:t>
              </a:r>
              <a:r>
                <a:rPr lang="en-US" dirty="0" err="1" smtClean="0">
                  <a:solidFill>
                    <a:schemeClr val="accent5">
                      <a:lumMod val="50000"/>
                    </a:schemeClr>
                  </a:solidFill>
                  <a:ea typeface="Arial" pitchFamily="2"/>
                  <a:cs typeface="Arial" pitchFamily="2"/>
                </a:rPr>
                <a:t>methylase</a:t>
              </a:r>
              <a:r>
                <a:rPr lang="en-US" dirty="0" smtClean="0">
                  <a:solidFill>
                    <a:schemeClr val="accent5">
                      <a:lumMod val="50000"/>
                    </a:schemeClr>
                  </a:solidFill>
                  <a:ea typeface="Arial" pitchFamily="2"/>
                  <a:cs typeface="Arial" pitchFamily="2"/>
                </a:rPr>
                <a:t>, </a:t>
              </a:r>
              <a:r>
                <a:rPr lang="en-US" dirty="0" err="1" smtClean="0">
                  <a:solidFill>
                    <a:schemeClr val="accent5">
                      <a:lumMod val="50000"/>
                    </a:schemeClr>
                  </a:solidFill>
                  <a:ea typeface="Arial" pitchFamily="2"/>
                  <a:cs typeface="Arial" pitchFamily="2"/>
                </a:rPr>
                <a:t>nieuw</a:t>
              </a:r>
              <a:r>
                <a:rPr lang="en-US" dirty="0" smtClean="0">
                  <a:solidFill>
                    <a:schemeClr val="accent5">
                      <a:lumMod val="50000"/>
                    </a:schemeClr>
                  </a:solidFill>
                  <a:ea typeface="Arial" pitchFamily="2"/>
                  <a:cs typeface="Arial" pitchFamily="2"/>
                </a:rPr>
                <a:t> </a:t>
              </a:r>
              <a:r>
                <a:rPr lang="en-US" dirty="0" err="1" smtClean="0">
                  <a:solidFill>
                    <a:schemeClr val="accent5">
                      <a:lumMod val="50000"/>
                    </a:schemeClr>
                  </a:solidFill>
                  <a:ea typeface="Arial" pitchFamily="2"/>
                  <a:cs typeface="Arial" pitchFamily="2"/>
                </a:rPr>
                <a:t>gerepliceerde</a:t>
              </a:r>
              <a:r>
                <a:rPr lang="en-US" dirty="0" smtClean="0">
                  <a:solidFill>
                    <a:schemeClr val="accent5">
                      <a:lumMod val="50000"/>
                    </a:schemeClr>
                  </a:solidFill>
                  <a:ea typeface="Arial" pitchFamily="2"/>
                  <a:cs typeface="Arial" pitchFamily="2"/>
                </a:rPr>
                <a:t> </a:t>
              </a:r>
              <a:r>
                <a:rPr lang="en-US" dirty="0" err="1" smtClean="0">
                  <a:solidFill>
                    <a:schemeClr val="accent5">
                      <a:lumMod val="50000"/>
                    </a:schemeClr>
                  </a:solidFill>
                  <a:ea typeface="Arial" pitchFamily="2"/>
                  <a:cs typeface="Arial" pitchFamily="2"/>
                </a:rPr>
                <a:t>strengen</a:t>
              </a:r>
              <a:r>
                <a:rPr lang="en-US" dirty="0" smtClean="0">
                  <a:solidFill>
                    <a:schemeClr val="accent5">
                      <a:lumMod val="50000"/>
                    </a:schemeClr>
                  </a:solidFill>
                  <a:ea typeface="Arial" pitchFamily="2"/>
                  <a:cs typeface="Arial" pitchFamily="2"/>
                </a:rPr>
                <a:t> </a:t>
              </a:r>
              <a:r>
                <a:rPr lang="en-US" dirty="0" err="1" smtClean="0">
                  <a:solidFill>
                    <a:schemeClr val="accent5">
                      <a:lumMod val="50000"/>
                    </a:schemeClr>
                  </a:solidFill>
                  <a:ea typeface="Arial" pitchFamily="2"/>
                  <a:cs typeface="Arial" pitchFamily="2"/>
                </a:rPr>
                <a:t>zijn</a:t>
              </a:r>
              <a:r>
                <a:rPr lang="en-US" dirty="0" smtClean="0">
                  <a:solidFill>
                    <a:schemeClr val="accent5">
                      <a:lumMod val="50000"/>
                    </a:schemeClr>
                  </a:solidFill>
                  <a:ea typeface="Arial" pitchFamily="2"/>
                  <a:cs typeface="Arial" pitchFamily="2"/>
                </a:rPr>
                <a:t> nog </a:t>
              </a:r>
              <a:r>
                <a:rPr lang="en-US" dirty="0" err="1" smtClean="0">
                  <a:solidFill>
                    <a:schemeClr val="accent5">
                      <a:lumMod val="50000"/>
                    </a:schemeClr>
                  </a:solidFill>
                  <a:ea typeface="Arial" pitchFamily="2"/>
                  <a:cs typeface="Arial" pitchFamily="2"/>
                </a:rPr>
                <a:t>niet</a:t>
              </a:r>
              <a:r>
                <a:rPr lang="en-US" dirty="0" smtClean="0">
                  <a:solidFill>
                    <a:schemeClr val="accent5">
                      <a:lumMod val="50000"/>
                    </a:schemeClr>
                  </a:solidFill>
                  <a:ea typeface="Arial" pitchFamily="2"/>
                  <a:cs typeface="Arial" pitchFamily="2"/>
                </a:rPr>
                <a:t> </a:t>
              </a:r>
              <a:r>
                <a:rPr lang="en-US" dirty="0" err="1" smtClean="0">
                  <a:solidFill>
                    <a:schemeClr val="accent5">
                      <a:lumMod val="50000"/>
                    </a:schemeClr>
                  </a:solidFill>
                  <a:ea typeface="Arial" pitchFamily="2"/>
                  <a:cs typeface="Arial" pitchFamily="2"/>
                </a:rPr>
                <a:t>gemethyleerd</a:t>
              </a:r>
              <a:endParaRPr lang="en-US" dirty="0">
                <a:solidFill>
                  <a:schemeClr val="accent5">
                    <a:lumMod val="50000"/>
                  </a:schemeClr>
                </a:solidFill>
                <a:ea typeface="Arial" pitchFamily="2"/>
                <a:cs typeface="Arial" pitchFamily="2"/>
              </a:endParaRPr>
            </a:p>
          </p:txBody>
        </p:sp>
      </p:grpSp>
    </p:spTree>
    <p:extLst>
      <p:ext uri="{BB962C8B-B14F-4D97-AF65-F5344CB8AC3E}">
        <p14:creationId xmlns:p14="http://schemas.microsoft.com/office/powerpoint/2010/main" val="335299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7933" y="1384830"/>
            <a:ext cx="2592288" cy="4770537"/>
          </a:xfrm>
          <a:prstGeom prst="rect">
            <a:avLst/>
          </a:prstGeom>
          <a:noFill/>
        </p:spPr>
        <p:txBody>
          <a:bodyPr wrap="square" rtlCol="0">
            <a:spAutoFit/>
          </a:bodyPr>
          <a:lstStyle/>
          <a:p>
            <a:r>
              <a:rPr lang="nl-NL" sz="2400" b="1" dirty="0" smtClean="0">
                <a:latin typeface="Calibri" panose="020F0502020204030204" pitchFamily="34" charset="0"/>
                <a:cs typeface="Calibri" panose="020F0502020204030204" pitchFamily="34" charset="0"/>
              </a:rPr>
              <a:t>Werkwijze</a:t>
            </a:r>
            <a:r>
              <a:rPr lang="nl-NL" sz="2400" dirty="0" smtClean="0">
                <a:latin typeface="Calibri" panose="020F0502020204030204" pitchFamily="34" charset="0"/>
                <a:cs typeface="Calibri" panose="020F0502020204030204" pitchFamily="34" charset="0"/>
              </a:rPr>
              <a:t>:</a:t>
            </a:r>
          </a:p>
          <a:p>
            <a:endParaRPr lang="nl-NL" sz="2000" dirty="0">
              <a:latin typeface="Calibri" panose="020F0502020204030204" pitchFamily="34" charset="0"/>
              <a:cs typeface="Calibri" panose="020F0502020204030204" pitchFamily="34" charset="0"/>
            </a:endParaRPr>
          </a:p>
          <a:p>
            <a:r>
              <a:rPr lang="nl-NL" sz="2000" u="sng" dirty="0" err="1" smtClean="0">
                <a:solidFill>
                  <a:srgbClr val="FF6600"/>
                </a:solidFill>
                <a:latin typeface="Calibri" panose="020F0502020204030204" pitchFamily="34" charset="0"/>
                <a:cs typeface="Calibri" panose="020F0502020204030204" pitchFamily="34" charset="0"/>
              </a:rPr>
              <a:t>Endonuclease</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nick</a:t>
            </a:r>
            <a:r>
              <a:rPr lang="nl-NL" sz="2000" dirty="0" smtClean="0">
                <a:latin typeface="Calibri" panose="020F0502020204030204" pitchFamily="34" charset="0"/>
                <a:cs typeface="Calibri" panose="020F0502020204030204" pitchFamily="34" charset="0"/>
              </a:rPr>
              <a:t>, 5’ </a:t>
            </a:r>
            <a:r>
              <a:rPr lang="nl-NL" sz="2000" b="1" dirty="0" smtClean="0">
                <a:latin typeface="Calibri" panose="020F0502020204030204" pitchFamily="34" charset="0"/>
                <a:cs typeface="Calibri" panose="020F0502020204030204" pitchFamily="34" charset="0"/>
              </a:rPr>
              <a:t>of</a:t>
            </a:r>
            <a:r>
              <a:rPr lang="nl-NL" sz="2000" dirty="0" smtClean="0">
                <a:latin typeface="Calibri" panose="020F0502020204030204" pitchFamily="34" charset="0"/>
                <a:cs typeface="Calibri" panose="020F0502020204030204" pitchFamily="34" charset="0"/>
              </a:rPr>
              <a:t> 3’ van de mismatch (dus aan 1 kant)</a:t>
            </a:r>
          </a:p>
          <a:p>
            <a:endParaRPr lang="nl-NL" sz="2000" dirty="0">
              <a:latin typeface="Calibri" panose="020F0502020204030204" pitchFamily="34" charset="0"/>
              <a:cs typeface="Calibri" panose="020F0502020204030204" pitchFamily="34" charset="0"/>
            </a:endParaRPr>
          </a:p>
          <a:p>
            <a:r>
              <a:rPr lang="nl-NL" sz="2000" u="sng" dirty="0" err="1">
                <a:solidFill>
                  <a:srgbClr val="FF6600"/>
                </a:solidFill>
                <a:latin typeface="Calibri" panose="020F0502020204030204" pitchFamily="34" charset="0"/>
                <a:cs typeface="Calibri" panose="020F0502020204030204" pitchFamily="34" charset="0"/>
              </a:rPr>
              <a:t>Exonuclease</a:t>
            </a:r>
            <a:r>
              <a:rPr lang="nl-NL" sz="2000" dirty="0">
                <a:latin typeface="Calibri" panose="020F0502020204030204" pitchFamily="34" charset="0"/>
                <a:cs typeface="Calibri" panose="020F0502020204030204" pitchFamily="34" charset="0"/>
              </a:rPr>
              <a:t>: </a:t>
            </a:r>
            <a:r>
              <a:rPr lang="nl-NL" sz="2000" dirty="0" err="1">
                <a:latin typeface="Calibri" panose="020F0502020204030204" pitchFamily="34" charset="0"/>
                <a:cs typeface="Calibri" panose="020F0502020204030204" pitchFamily="34" charset="0"/>
              </a:rPr>
              <a:t>denaturatie</a:t>
            </a:r>
            <a:r>
              <a:rPr lang="nl-NL" sz="2000" dirty="0">
                <a:latin typeface="Calibri" panose="020F0502020204030204" pitchFamily="34" charset="0"/>
                <a:cs typeface="Calibri" panose="020F0502020204030204" pitchFamily="34" charset="0"/>
              </a:rPr>
              <a:t> </a:t>
            </a:r>
            <a:r>
              <a:rPr lang="nl-NL" sz="2000" dirty="0" smtClean="0">
                <a:latin typeface="Calibri" panose="020F0502020204030204" pitchFamily="34" charset="0"/>
                <a:cs typeface="Calibri" panose="020F0502020204030204" pitchFamily="34" charset="0"/>
              </a:rPr>
              <a:t>en afbreken </a:t>
            </a:r>
            <a:r>
              <a:rPr lang="nl-NL" sz="2000" dirty="0" err="1">
                <a:latin typeface="Calibri" panose="020F0502020204030204" pitchFamily="34" charset="0"/>
                <a:cs typeface="Calibri" panose="020F0502020204030204" pitchFamily="34" charset="0"/>
              </a:rPr>
              <a:t>nicked</a:t>
            </a:r>
            <a:r>
              <a:rPr lang="nl-NL" sz="2000" dirty="0">
                <a:latin typeface="Calibri" panose="020F0502020204030204" pitchFamily="34" charset="0"/>
                <a:cs typeface="Calibri" panose="020F0502020204030204" pitchFamily="34" charset="0"/>
              </a:rPr>
              <a:t> streng, </a:t>
            </a:r>
            <a:r>
              <a:rPr lang="nl-NL" sz="2000" dirty="0" smtClean="0">
                <a:latin typeface="Calibri" panose="020F0502020204030204" pitchFamily="34" charset="0"/>
                <a:cs typeface="Calibri" panose="020F0502020204030204" pitchFamily="34" charset="0"/>
              </a:rPr>
              <a:t>t/m </a:t>
            </a:r>
            <a:r>
              <a:rPr lang="nl-NL" sz="2000" dirty="0">
                <a:latin typeface="Calibri" panose="020F0502020204030204" pitchFamily="34" charset="0"/>
                <a:cs typeface="Calibri" panose="020F0502020204030204" pitchFamily="34" charset="0"/>
              </a:rPr>
              <a:t>mismatch</a:t>
            </a:r>
          </a:p>
          <a:p>
            <a:endParaRPr lang="nl-NL" sz="2000" dirty="0" smtClean="0">
              <a:latin typeface="Calibri" panose="020F0502020204030204" pitchFamily="34" charset="0"/>
              <a:cs typeface="Calibri" panose="020F0502020204030204" pitchFamily="34" charset="0"/>
            </a:endParaRPr>
          </a:p>
          <a:p>
            <a:r>
              <a:rPr lang="nl-NL" sz="2000" u="sng" dirty="0" smtClean="0">
                <a:solidFill>
                  <a:srgbClr val="FF6600"/>
                </a:solidFill>
                <a:latin typeface="Calibri" panose="020F0502020204030204" pitchFamily="34" charset="0"/>
                <a:cs typeface="Calibri" panose="020F0502020204030204" pitchFamily="34" charset="0"/>
              </a:rPr>
              <a:t>DNA-polymerase</a:t>
            </a:r>
            <a:r>
              <a:rPr lang="nl-NL" sz="2000" dirty="0" smtClean="0">
                <a:solidFill>
                  <a:srgbClr val="FF6600"/>
                </a:solidFill>
                <a:latin typeface="Calibri" panose="020F0502020204030204" pitchFamily="34" charset="0"/>
                <a:cs typeface="Calibri" panose="020F0502020204030204" pitchFamily="34" charset="0"/>
              </a:rPr>
              <a:t> </a:t>
            </a:r>
            <a:r>
              <a:rPr lang="nl-NL" sz="2000" u="sng" dirty="0" smtClean="0">
                <a:solidFill>
                  <a:srgbClr val="FF6600"/>
                </a:solidFill>
                <a:latin typeface="Calibri" panose="020F0502020204030204" pitchFamily="34" charset="0"/>
                <a:cs typeface="Calibri" panose="020F0502020204030204" pitchFamily="34" charset="0"/>
              </a:rPr>
              <a:t>III</a:t>
            </a:r>
            <a:r>
              <a:rPr lang="nl-NL" sz="2000" dirty="0" smtClean="0">
                <a:latin typeface="Calibri" panose="020F0502020204030204" pitchFamily="34" charset="0"/>
                <a:cs typeface="Calibri" panose="020F0502020204030204" pitchFamily="34" charset="0"/>
              </a:rPr>
              <a:t>: aanvullen</a:t>
            </a:r>
          </a:p>
          <a:p>
            <a:endParaRPr lang="nl-NL" sz="2000" dirty="0">
              <a:latin typeface="Calibri" panose="020F0502020204030204" pitchFamily="34" charset="0"/>
              <a:cs typeface="Calibri" panose="020F0502020204030204" pitchFamily="34" charset="0"/>
            </a:endParaRPr>
          </a:p>
          <a:p>
            <a:r>
              <a:rPr lang="nl-NL" sz="2000" u="sng" dirty="0" err="1" smtClean="0">
                <a:solidFill>
                  <a:srgbClr val="FF6600"/>
                </a:solidFill>
                <a:latin typeface="Calibri" panose="020F0502020204030204" pitchFamily="34" charset="0"/>
                <a:cs typeface="Calibri" panose="020F0502020204030204" pitchFamily="34" charset="0"/>
              </a:rPr>
              <a:t>Ligase</a:t>
            </a:r>
            <a:r>
              <a:rPr lang="nl-NL" sz="2000" dirty="0" smtClean="0">
                <a:latin typeface="Calibri" panose="020F0502020204030204" pitchFamily="34" charset="0"/>
                <a:cs typeface="Calibri" panose="020F0502020204030204" pitchFamily="34" charset="0"/>
              </a:rPr>
              <a:t>: dichtmaken</a:t>
            </a:r>
            <a:endParaRPr lang="nl-NL" sz="2000" dirty="0">
              <a:latin typeface="Calibri" panose="020F0502020204030204" pitchFamily="34" charset="0"/>
              <a:cs typeface="Calibri" panose="020F0502020204030204" pitchFamily="34" charset="0"/>
            </a:endParaRPr>
          </a:p>
        </p:txBody>
      </p:sp>
      <p:sp>
        <p:nvSpPr>
          <p:cNvPr id="4" name="TextBox 3"/>
          <p:cNvSpPr txBox="1"/>
          <p:nvPr/>
        </p:nvSpPr>
        <p:spPr>
          <a:xfrm>
            <a:off x="2739154" y="260648"/>
            <a:ext cx="3681201" cy="1323439"/>
          </a:xfrm>
          <a:prstGeom prst="rect">
            <a:avLst/>
          </a:prstGeom>
          <a:noFill/>
        </p:spPr>
        <p:txBody>
          <a:bodyPr wrap="none" rtlCol="0">
            <a:spAutoFit/>
          </a:bodyPr>
          <a:lstStyle/>
          <a:p>
            <a:pPr lvl="0"/>
            <a:r>
              <a:rPr lang="en-US" sz="4000" b="1" dirty="0">
                <a:solidFill>
                  <a:srgbClr val="FF6600"/>
                </a:solidFill>
                <a:latin typeface="Calibri" panose="020F0502020204030204" pitchFamily="34" charset="0"/>
                <a:ea typeface="Arial" pitchFamily="2"/>
                <a:cs typeface="Calibri" panose="020F0502020204030204" pitchFamily="34" charset="0"/>
              </a:rPr>
              <a:t>Mismatch </a:t>
            </a:r>
            <a:r>
              <a:rPr lang="en-US" sz="4000" b="1" dirty="0" smtClean="0">
                <a:solidFill>
                  <a:srgbClr val="FF6600"/>
                </a:solidFill>
                <a:latin typeface="Calibri" panose="020F0502020204030204" pitchFamily="34" charset="0"/>
                <a:ea typeface="Arial" pitchFamily="2"/>
                <a:cs typeface="Calibri" panose="020F0502020204030204" pitchFamily="34" charset="0"/>
              </a:rPr>
              <a:t>repair</a:t>
            </a:r>
            <a:endParaRPr lang="en-US" sz="4000" b="1" dirty="0">
              <a:solidFill>
                <a:srgbClr val="FF6600"/>
              </a:solidFill>
              <a:latin typeface="Calibri" panose="020F0502020204030204" pitchFamily="34" charset="0"/>
              <a:ea typeface="Arial" pitchFamily="2"/>
              <a:cs typeface="Calibri" panose="020F0502020204030204" pitchFamily="34" charset="0"/>
            </a:endParaRPr>
          </a:p>
          <a:p>
            <a:endParaRPr lang="nl-NL" sz="4000" b="1" dirty="0">
              <a:solidFill>
                <a:srgbClr val="FF6600"/>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221" y="1702477"/>
            <a:ext cx="5937187" cy="4452890"/>
          </a:xfrm>
          <a:prstGeom prst="rect">
            <a:avLst/>
          </a:prstGeom>
        </p:spPr>
      </p:pic>
    </p:spTree>
    <p:extLst>
      <p:ext uri="{BB962C8B-B14F-4D97-AF65-F5344CB8AC3E}">
        <p14:creationId xmlns:p14="http://schemas.microsoft.com/office/powerpoint/2010/main" val="2760243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540143" y="343386"/>
            <a:ext cx="7701333" cy="1077218"/>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6600"/>
                </a:solidFill>
                <a:latin typeface="Calibri" pitchFamily="34" charset="0"/>
              </a:rPr>
              <a:t>Organisms use </a:t>
            </a:r>
            <a:r>
              <a:rPr lang="en-US" sz="3200" b="1" u="sng" dirty="0">
                <a:solidFill>
                  <a:srgbClr val="FF6600"/>
                </a:solidFill>
                <a:latin typeface="Calibri" pitchFamily="34" charset="0"/>
              </a:rPr>
              <a:t>DNA-repair </a:t>
            </a:r>
            <a:r>
              <a:rPr lang="en-US" sz="3200" b="1" u="sng" dirty="0" smtClean="0">
                <a:solidFill>
                  <a:srgbClr val="FF6600"/>
                </a:solidFill>
                <a:latin typeface="Calibri" pitchFamily="34" charset="0"/>
              </a:rPr>
              <a:t>systems </a:t>
            </a:r>
            <a:r>
              <a:rPr lang="en-US" sz="3200" b="1" dirty="0" smtClean="0">
                <a:solidFill>
                  <a:srgbClr val="FF6600"/>
                </a:solidFill>
                <a:latin typeface="Calibri" pitchFamily="34" charset="0"/>
              </a:rPr>
              <a:t>to counteract mutations</a:t>
            </a:r>
            <a:endParaRPr lang="en-US" sz="3200" b="1" dirty="0">
              <a:solidFill>
                <a:srgbClr val="FF6600"/>
              </a:solidFill>
              <a:latin typeface="Calibri" pitchFamily="34" charset="0"/>
            </a:endParaRPr>
          </a:p>
        </p:txBody>
      </p:sp>
      <p:sp>
        <p:nvSpPr>
          <p:cNvPr id="2" name="Rechthoek 1"/>
          <p:cNvSpPr/>
          <p:nvPr/>
        </p:nvSpPr>
        <p:spPr>
          <a:xfrm>
            <a:off x="540143" y="1697487"/>
            <a:ext cx="8116177" cy="4154984"/>
          </a:xfrm>
          <a:prstGeom prst="rect">
            <a:avLst/>
          </a:prstGeom>
        </p:spPr>
        <p:txBody>
          <a:bodyPr wrap="square">
            <a:spAutoFit/>
          </a:bodyPr>
          <a:lstStyle/>
          <a:p>
            <a:pPr marL="452438" indent="-452438">
              <a:spcBef>
                <a:spcPct val="50000"/>
              </a:spcBef>
              <a:buFontTx/>
              <a:buChar char="•"/>
            </a:pPr>
            <a:r>
              <a:rPr lang="en-US" sz="2400" dirty="0">
                <a:solidFill>
                  <a:schemeClr val="bg1">
                    <a:lumMod val="65000"/>
                  </a:schemeClr>
                </a:solidFill>
                <a:latin typeface="Calibri" pitchFamily="34" charset="0"/>
              </a:rPr>
              <a:t>Proofreading (during replication) </a:t>
            </a:r>
          </a:p>
          <a:p>
            <a:pPr marL="452438" indent="-452438">
              <a:spcBef>
                <a:spcPct val="50000"/>
              </a:spcBef>
              <a:buFontTx/>
              <a:buChar char="•"/>
            </a:pPr>
            <a:r>
              <a:rPr lang="en-US" sz="2400" dirty="0" err="1">
                <a:solidFill>
                  <a:schemeClr val="bg1">
                    <a:lumMod val="65000"/>
                  </a:schemeClr>
                </a:solidFill>
                <a:latin typeface="Calibri" pitchFamily="34" charset="0"/>
              </a:rPr>
              <a:t>Postreplication</a:t>
            </a:r>
            <a:r>
              <a:rPr lang="en-US" sz="2400" dirty="0">
                <a:solidFill>
                  <a:schemeClr val="bg1">
                    <a:lumMod val="65000"/>
                  </a:schemeClr>
                </a:solidFill>
                <a:latin typeface="Calibri" pitchFamily="34" charset="0"/>
              </a:rPr>
              <a:t> repair (just after replication)</a:t>
            </a:r>
          </a:p>
          <a:p>
            <a:pPr marL="452438" indent="-452438">
              <a:spcBef>
                <a:spcPct val="50000"/>
              </a:spcBef>
              <a:buFontTx/>
              <a:buChar char="•"/>
            </a:pPr>
            <a:r>
              <a:rPr lang="en-US" sz="2400" dirty="0">
                <a:solidFill>
                  <a:schemeClr val="bg1">
                    <a:lumMod val="65000"/>
                  </a:schemeClr>
                </a:solidFill>
                <a:latin typeface="Calibri" pitchFamily="34" charset="0"/>
              </a:rPr>
              <a:t>Mismatch repair (just after replication)</a:t>
            </a:r>
          </a:p>
          <a:p>
            <a:pPr marL="452438" indent="-452438">
              <a:spcBef>
                <a:spcPct val="50000"/>
              </a:spcBef>
              <a:buFontTx/>
              <a:buChar char="•"/>
            </a:pPr>
            <a:r>
              <a:rPr lang="en-US" sz="2400" dirty="0" err="1">
                <a:latin typeface="Calibri" pitchFamily="34" charset="0"/>
              </a:rPr>
              <a:t>Photoreactivation</a:t>
            </a:r>
            <a:r>
              <a:rPr lang="en-US" sz="2400" dirty="0">
                <a:latin typeface="Calibri" pitchFamily="34" charset="0"/>
              </a:rPr>
              <a:t> repair</a:t>
            </a:r>
          </a:p>
          <a:p>
            <a:pPr marL="452438" indent="-452438">
              <a:spcBef>
                <a:spcPct val="50000"/>
              </a:spcBef>
              <a:buFontTx/>
              <a:buChar char="•"/>
            </a:pPr>
            <a:r>
              <a:rPr lang="en-US" sz="2400" dirty="0">
                <a:latin typeface="Calibri" pitchFamily="34" charset="0"/>
              </a:rPr>
              <a:t>Excision repair (base and nucleotide)</a:t>
            </a:r>
          </a:p>
          <a:p>
            <a:pPr marL="452438" indent="-452438">
              <a:spcBef>
                <a:spcPct val="50000"/>
              </a:spcBef>
              <a:buFontTx/>
              <a:buChar char="•"/>
            </a:pPr>
            <a:r>
              <a:rPr lang="en-US" sz="2400" dirty="0">
                <a:solidFill>
                  <a:schemeClr val="bg1">
                    <a:lumMod val="75000"/>
                  </a:schemeClr>
                </a:solidFill>
                <a:latin typeface="Calibri" pitchFamily="34" charset="0"/>
              </a:rPr>
              <a:t>Double strand break repair: homologous recombination and non-homologous end joining</a:t>
            </a:r>
          </a:p>
          <a:p>
            <a:pPr marL="452438" indent="-452438">
              <a:spcBef>
                <a:spcPct val="50000"/>
              </a:spcBef>
              <a:buFontTx/>
              <a:buChar char="•"/>
            </a:pPr>
            <a:r>
              <a:rPr lang="en-US" sz="2400" dirty="0">
                <a:solidFill>
                  <a:schemeClr val="bg1">
                    <a:lumMod val="75000"/>
                  </a:schemeClr>
                </a:solidFill>
                <a:latin typeface="Calibri" pitchFamily="34" charset="0"/>
              </a:rPr>
              <a:t>SOS-repair</a:t>
            </a:r>
          </a:p>
        </p:txBody>
      </p:sp>
    </p:spTree>
    <p:extLst>
      <p:ext uri="{BB962C8B-B14F-4D97-AF65-F5344CB8AC3E}">
        <p14:creationId xmlns:p14="http://schemas.microsoft.com/office/powerpoint/2010/main" val="896223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5900738" y="252413"/>
            <a:ext cx="3000375" cy="4185761"/>
          </a:xfrm>
          <a:prstGeom prst="rect">
            <a:avLst/>
          </a:prstGeom>
          <a:noFill/>
          <a:ln w="9525">
            <a:noFill/>
            <a:miter lim="800000"/>
            <a:headEnd/>
            <a:tailEnd/>
          </a:ln>
        </p:spPr>
        <p:txBody>
          <a:bodyPr>
            <a:spAutoFit/>
          </a:bodyPr>
          <a:lstStyle/>
          <a:p>
            <a:pPr>
              <a:spcBef>
                <a:spcPct val="50000"/>
              </a:spcBef>
            </a:pPr>
            <a:r>
              <a:rPr lang="en-US" sz="2800" b="1" dirty="0" err="1">
                <a:solidFill>
                  <a:srgbClr val="FF6600"/>
                </a:solidFill>
                <a:latin typeface="Calibri" pitchFamily="34" charset="0"/>
              </a:rPr>
              <a:t>Photoreactivation</a:t>
            </a:r>
            <a:r>
              <a:rPr lang="en-US" sz="2800" b="1" dirty="0">
                <a:solidFill>
                  <a:srgbClr val="FF6600"/>
                </a:solidFill>
                <a:latin typeface="Calibri" pitchFamily="34" charset="0"/>
              </a:rPr>
              <a:t> repair</a:t>
            </a:r>
          </a:p>
          <a:p>
            <a:pPr>
              <a:spcBef>
                <a:spcPct val="50000"/>
              </a:spcBef>
            </a:pPr>
            <a:r>
              <a:rPr lang="en-US" sz="2000" dirty="0" err="1">
                <a:latin typeface="Calibri" pitchFamily="34" charset="0"/>
              </a:rPr>
              <a:t>Photoreactivation</a:t>
            </a:r>
            <a:r>
              <a:rPr lang="en-US" sz="2000" dirty="0">
                <a:latin typeface="Calibri" pitchFamily="34" charset="0"/>
              </a:rPr>
              <a:t> repair enzyme (PRE), reversing UV-damage in </a:t>
            </a:r>
            <a:r>
              <a:rPr lang="en-US" sz="2000" b="1" i="1" dirty="0">
                <a:latin typeface="Calibri" pitchFamily="34" charset="0"/>
              </a:rPr>
              <a:t>E.coli</a:t>
            </a:r>
            <a:r>
              <a:rPr lang="en-US" sz="2000" b="1" i="1" dirty="0" smtClean="0">
                <a:latin typeface="Calibri" pitchFamily="34" charset="0"/>
              </a:rPr>
              <a:t>. </a:t>
            </a:r>
          </a:p>
          <a:p>
            <a:pPr>
              <a:spcBef>
                <a:spcPct val="50000"/>
              </a:spcBef>
            </a:pPr>
            <a:endParaRPr lang="en-US" sz="2000" dirty="0" smtClean="0">
              <a:latin typeface="Calibri" pitchFamily="34" charset="0"/>
            </a:endParaRPr>
          </a:p>
          <a:p>
            <a:pPr>
              <a:spcBef>
                <a:spcPct val="50000"/>
              </a:spcBef>
            </a:pPr>
            <a:r>
              <a:rPr lang="en-US" sz="2000" dirty="0" err="1" smtClean="0">
                <a:latin typeface="Calibri" pitchFamily="34" charset="0"/>
              </a:rPr>
              <a:t>Licht</a:t>
            </a:r>
            <a:r>
              <a:rPr lang="en-US" sz="2000" dirty="0" smtClean="0">
                <a:latin typeface="Calibri" pitchFamily="34" charset="0"/>
              </a:rPr>
              <a:t> </a:t>
            </a:r>
            <a:r>
              <a:rPr lang="en-US" sz="2000" dirty="0" err="1">
                <a:latin typeface="Calibri" pitchFamily="34" charset="0"/>
              </a:rPr>
              <a:t>nodig</a:t>
            </a:r>
            <a:r>
              <a:rPr lang="en-US" sz="2000" dirty="0">
                <a:latin typeface="Calibri" pitchFamily="34" charset="0"/>
              </a:rPr>
              <a:t>!</a:t>
            </a:r>
            <a:endParaRPr lang="nl-NL" sz="2000" dirty="0">
              <a:latin typeface="Calibri" pitchFamily="34" charset="0"/>
            </a:endParaRPr>
          </a:p>
          <a:p>
            <a:pPr>
              <a:spcBef>
                <a:spcPct val="50000"/>
              </a:spcBef>
            </a:pPr>
            <a:endParaRPr lang="en-US" sz="2000" u="sng" dirty="0" smtClean="0">
              <a:latin typeface="Calibri" pitchFamily="34" charset="0"/>
            </a:endParaRPr>
          </a:p>
          <a:p>
            <a:pPr>
              <a:spcBef>
                <a:spcPct val="50000"/>
              </a:spcBef>
            </a:pPr>
            <a:r>
              <a:rPr lang="en-US" sz="2000" dirty="0" smtClean="0">
                <a:latin typeface="Calibri" pitchFamily="34" charset="0"/>
              </a:rPr>
              <a:t>PRE</a:t>
            </a:r>
            <a:r>
              <a:rPr lang="en-US" sz="2000" u="sng" dirty="0" smtClean="0">
                <a:latin typeface="Calibri" pitchFamily="34" charset="0"/>
              </a:rPr>
              <a:t> </a:t>
            </a:r>
            <a:r>
              <a:rPr lang="en-US" sz="2000" u="sng" dirty="0" err="1" smtClean="0">
                <a:latin typeface="Calibri" pitchFamily="34" charset="0"/>
              </a:rPr>
              <a:t>niet</a:t>
            </a:r>
            <a:r>
              <a:rPr lang="en-US" sz="2000" dirty="0" smtClean="0">
                <a:latin typeface="Calibri" pitchFamily="34" charset="0"/>
              </a:rPr>
              <a:t> </a:t>
            </a:r>
            <a:r>
              <a:rPr lang="en-US" sz="2000" dirty="0" err="1" smtClean="0">
                <a:latin typeface="Calibri" pitchFamily="34" charset="0"/>
              </a:rPr>
              <a:t>gevonden</a:t>
            </a:r>
            <a:r>
              <a:rPr lang="en-US" sz="2000" dirty="0" smtClean="0">
                <a:latin typeface="Calibri" pitchFamily="34" charset="0"/>
              </a:rPr>
              <a:t> in de </a:t>
            </a:r>
            <a:r>
              <a:rPr lang="en-US" sz="2000" dirty="0" err="1" smtClean="0">
                <a:latin typeface="Calibri" pitchFamily="34" charset="0"/>
              </a:rPr>
              <a:t>mens</a:t>
            </a:r>
            <a:endParaRPr lang="en-US" sz="2000" dirty="0" smtClean="0">
              <a:latin typeface="Calibri"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49" y="146587"/>
            <a:ext cx="4017264" cy="6583680"/>
          </a:xfrm>
          <a:prstGeom prst="rect">
            <a:avLst/>
          </a:prstGeom>
        </p:spPr>
      </p:pic>
    </p:spTree>
    <p:extLst>
      <p:ext uri="{BB962C8B-B14F-4D97-AF65-F5344CB8AC3E}">
        <p14:creationId xmlns:p14="http://schemas.microsoft.com/office/powerpoint/2010/main" val="4123153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82" y="1283195"/>
            <a:ext cx="3235898" cy="5255293"/>
          </a:xfrm>
          <a:prstGeom prst="rect">
            <a:avLst/>
          </a:prstGeom>
        </p:spPr>
      </p:pic>
      <p:sp>
        <p:nvSpPr>
          <p:cNvPr id="4" name="TextBox 1"/>
          <p:cNvSpPr txBox="1"/>
          <p:nvPr/>
        </p:nvSpPr>
        <p:spPr>
          <a:xfrm>
            <a:off x="288100" y="137160"/>
            <a:ext cx="8577606" cy="892552"/>
          </a:xfrm>
          <a:prstGeom prst="rect">
            <a:avLst/>
          </a:prstGeom>
          <a:noFill/>
        </p:spPr>
        <p:txBody>
          <a:bodyPr wrap="square" rtlCol="0">
            <a:spAutoFit/>
          </a:bodyPr>
          <a:lstStyle/>
          <a:p>
            <a:r>
              <a:rPr lang="nl-NL" sz="3200" b="1" dirty="0" err="1" smtClean="0">
                <a:solidFill>
                  <a:srgbClr val="FF6600"/>
                </a:solidFill>
                <a:latin typeface="Calibri" panose="020F0502020204030204" pitchFamily="34" charset="0"/>
                <a:cs typeface="Calibri" panose="020F0502020204030204" pitchFamily="34" charset="0"/>
              </a:rPr>
              <a:t>Excision</a:t>
            </a:r>
            <a:r>
              <a:rPr lang="nl-NL" sz="3200" b="1" dirty="0" smtClean="0">
                <a:solidFill>
                  <a:srgbClr val="FF6600"/>
                </a:solidFill>
                <a:latin typeface="Calibri" panose="020F0502020204030204" pitchFamily="34" charset="0"/>
                <a:cs typeface="Calibri" panose="020F0502020204030204" pitchFamily="34" charset="0"/>
              </a:rPr>
              <a:t> </a:t>
            </a:r>
            <a:r>
              <a:rPr lang="nl-NL" sz="3200" b="1" dirty="0" err="1" smtClean="0">
                <a:solidFill>
                  <a:srgbClr val="FF6600"/>
                </a:solidFill>
                <a:latin typeface="Calibri" panose="020F0502020204030204" pitchFamily="34" charset="0"/>
                <a:cs typeface="Calibri" panose="020F0502020204030204" pitchFamily="34" charset="0"/>
              </a:rPr>
              <a:t>repair</a:t>
            </a:r>
            <a:r>
              <a:rPr lang="nl-NL" sz="3200" b="1" dirty="0" smtClean="0">
                <a:solidFill>
                  <a:srgbClr val="FF6600"/>
                </a:solidFill>
                <a:latin typeface="Calibri" panose="020F0502020204030204" pitchFamily="34" charset="0"/>
                <a:cs typeface="Calibri" panose="020F0502020204030204" pitchFamily="34" charset="0"/>
              </a:rPr>
              <a:t> (base or nucleotide)</a:t>
            </a:r>
          </a:p>
          <a:p>
            <a:r>
              <a:rPr lang="nl-NL" sz="2000" dirty="0" err="1" smtClean="0">
                <a:latin typeface="Calibri" panose="020F0502020204030204" pitchFamily="34" charset="0"/>
                <a:cs typeface="Calibri" panose="020F0502020204030204" pitchFamily="34" charset="0"/>
              </a:rPr>
              <a:t>Methylering</a:t>
            </a:r>
            <a:r>
              <a:rPr lang="nl-NL" sz="2000" dirty="0" smtClean="0">
                <a:latin typeface="Calibri" panose="020F0502020204030204" pitchFamily="34" charset="0"/>
                <a:cs typeface="Calibri" panose="020F0502020204030204" pitchFamily="34" charset="0"/>
              </a:rPr>
              <a:t> al </a:t>
            </a:r>
            <a:r>
              <a:rPr lang="nl-NL" sz="2000" dirty="0">
                <a:latin typeface="Calibri" panose="020F0502020204030204" pitchFamily="34" charset="0"/>
                <a:cs typeface="Calibri" panose="020F0502020204030204" pitchFamily="34" charset="0"/>
              </a:rPr>
              <a:t>aangebracht, </a:t>
            </a:r>
            <a:r>
              <a:rPr lang="nl-NL" sz="2000" dirty="0" smtClean="0">
                <a:latin typeface="Calibri" panose="020F0502020204030204" pitchFamily="34" charset="0"/>
                <a:cs typeface="Calibri" panose="020F0502020204030204" pitchFamily="34" charset="0"/>
              </a:rPr>
              <a:t>kan dus </a:t>
            </a:r>
            <a:r>
              <a:rPr lang="nl-NL" sz="2000" dirty="0">
                <a:latin typeface="Calibri" panose="020F0502020204030204" pitchFamily="34" charset="0"/>
                <a:cs typeface="Calibri" panose="020F0502020204030204" pitchFamily="34" charset="0"/>
              </a:rPr>
              <a:t>alleen </a:t>
            </a:r>
            <a:r>
              <a:rPr lang="nl-NL" sz="2000" dirty="0" smtClean="0">
                <a:latin typeface="Calibri" panose="020F0502020204030204" pitchFamily="34" charset="0"/>
                <a:cs typeface="Calibri" panose="020F0502020204030204" pitchFamily="34" charset="0"/>
              </a:rPr>
              <a:t>als </a:t>
            </a:r>
            <a:r>
              <a:rPr lang="nl-NL" sz="2000" dirty="0">
                <a:latin typeface="Calibri" panose="020F0502020204030204" pitchFamily="34" charset="0"/>
                <a:cs typeface="Calibri" panose="020F0502020204030204" pitchFamily="34" charset="0"/>
              </a:rPr>
              <a:t>gemuteerde streng bekend </a:t>
            </a:r>
            <a:r>
              <a:rPr lang="nl-NL" sz="2000" dirty="0" smtClean="0">
                <a:latin typeface="Calibri" panose="020F0502020204030204" pitchFamily="34" charset="0"/>
                <a:cs typeface="Calibri" panose="020F0502020204030204" pitchFamily="34" charset="0"/>
              </a:rPr>
              <a:t>is</a:t>
            </a:r>
            <a:endParaRPr lang="nl-NL" sz="3200" b="1" dirty="0">
              <a:latin typeface="Calibri" panose="020F0502020204030204" pitchFamily="34" charset="0"/>
              <a:cs typeface="Calibri" panose="020F0502020204030204" pitchFamily="34" charset="0"/>
            </a:endParaRPr>
          </a:p>
        </p:txBody>
      </p:sp>
      <p:sp>
        <p:nvSpPr>
          <p:cNvPr id="5" name="Tekstvak 4"/>
          <p:cNvSpPr txBox="1"/>
          <p:nvPr/>
        </p:nvSpPr>
        <p:spPr>
          <a:xfrm>
            <a:off x="2981195" y="1227550"/>
            <a:ext cx="2179529" cy="369332"/>
          </a:xfrm>
          <a:prstGeom prst="rect">
            <a:avLst/>
          </a:prstGeom>
          <a:noFill/>
        </p:spPr>
        <p:txBody>
          <a:bodyPr wrap="square" rtlCol="0">
            <a:spAutoFit/>
          </a:bodyPr>
          <a:lstStyle/>
          <a:p>
            <a:r>
              <a:rPr lang="nl-NL" dirty="0" smtClean="0">
                <a:sym typeface="Wingdings" panose="05000000000000000000" pitchFamily="2" charset="2"/>
              </a:rPr>
              <a:t> </a:t>
            </a:r>
            <a:r>
              <a:rPr lang="nl-NL" dirty="0" smtClean="0"/>
              <a:t>BER vs. NER </a:t>
            </a:r>
            <a:r>
              <a:rPr lang="nl-NL" dirty="0" smtClean="0">
                <a:sym typeface="Wingdings" panose="05000000000000000000" pitchFamily="2" charset="2"/>
              </a:rPr>
              <a:t></a:t>
            </a:r>
            <a:endParaRPr lang="nl-NL" dirty="0"/>
          </a:p>
        </p:txBody>
      </p:sp>
      <p:grpSp>
        <p:nvGrpSpPr>
          <p:cNvPr id="9" name="Groep 8"/>
          <p:cNvGrpSpPr/>
          <p:nvPr/>
        </p:nvGrpSpPr>
        <p:grpSpPr>
          <a:xfrm>
            <a:off x="4797083" y="1315232"/>
            <a:ext cx="3550057" cy="5191220"/>
            <a:chOff x="4678857" y="1227550"/>
            <a:chExt cx="3464302" cy="5278902"/>
          </a:xfrm>
        </p:grpSpPr>
        <p:sp>
          <p:nvSpPr>
            <p:cNvPr id="6" name="Tekstvak 5"/>
            <p:cNvSpPr txBox="1"/>
            <p:nvPr/>
          </p:nvSpPr>
          <p:spPr>
            <a:xfrm>
              <a:off x="4678857" y="3254923"/>
              <a:ext cx="1188019" cy="523220"/>
            </a:xfrm>
            <a:prstGeom prst="rect">
              <a:avLst/>
            </a:prstGeom>
            <a:noFill/>
          </p:spPr>
          <p:txBody>
            <a:bodyPr wrap="square" rtlCol="0">
              <a:spAutoFit/>
            </a:bodyPr>
            <a:lstStyle/>
            <a:p>
              <a:r>
                <a:rPr lang="nl-NL" sz="1400" dirty="0" err="1" smtClean="0">
                  <a:sym typeface="Wingdings" panose="05000000000000000000" pitchFamily="2" charset="2"/>
                </a:rPr>
                <a:t>E.coli</a:t>
              </a:r>
              <a:r>
                <a:rPr lang="nl-NL" sz="1400" dirty="0" smtClean="0">
                  <a:sym typeface="Wingdings" panose="05000000000000000000" pitchFamily="2" charset="2"/>
                </a:rPr>
                <a:t> 13 </a:t>
              </a:r>
              <a:r>
                <a:rPr lang="nl-NL" sz="1400" dirty="0" err="1" smtClean="0">
                  <a:sym typeface="Wingdings" panose="05000000000000000000" pitchFamily="2" charset="2"/>
                </a:rPr>
                <a:t>nt</a:t>
              </a:r>
              <a:r>
                <a:rPr lang="nl-NL" sz="1400" dirty="0" smtClean="0">
                  <a:sym typeface="Wingdings" panose="05000000000000000000" pitchFamily="2" charset="2"/>
                </a:rPr>
                <a:t>, </a:t>
              </a:r>
              <a:r>
                <a:rPr lang="nl-NL" sz="1400" dirty="0" err="1" smtClean="0">
                  <a:sym typeface="Wingdings" panose="05000000000000000000" pitchFamily="2" charset="2"/>
                </a:rPr>
                <a:t>euk</a:t>
              </a:r>
              <a:r>
                <a:rPr lang="nl-NL" sz="1400" dirty="0" smtClean="0">
                  <a:sym typeface="Wingdings" panose="05000000000000000000" pitchFamily="2" charset="2"/>
                </a:rPr>
                <a:t>. 18 </a:t>
              </a:r>
              <a:r>
                <a:rPr lang="nl-NL" sz="1400" dirty="0" err="1" smtClean="0">
                  <a:sym typeface="Wingdings" panose="05000000000000000000" pitchFamily="2" charset="2"/>
                </a:rPr>
                <a:t>nt</a:t>
              </a:r>
              <a:endParaRPr lang="nl-NL" sz="1400" dirty="0"/>
            </a:p>
          </p:txBody>
        </p:sp>
        <p:pic>
          <p:nvPicPr>
            <p:cNvPr id="8" name="Afbeelding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905" y="1227550"/>
              <a:ext cx="2517254" cy="5278902"/>
            </a:xfrm>
            <a:prstGeom prst="rect">
              <a:avLst/>
            </a:prstGeom>
          </p:spPr>
        </p:pic>
      </p:grpSp>
    </p:spTree>
    <p:extLst>
      <p:ext uri="{BB962C8B-B14F-4D97-AF65-F5344CB8AC3E}">
        <p14:creationId xmlns:p14="http://schemas.microsoft.com/office/powerpoint/2010/main" val="200026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15_18"/>
          <p:cNvPicPr>
            <a:picLocks noChangeAspect="1" noChangeArrowheads="1"/>
          </p:cNvPicPr>
          <p:nvPr/>
        </p:nvPicPr>
        <p:blipFill rotWithShape="1">
          <a:blip r:embed="rId3" cstate="print"/>
          <a:srcRect r="51250" b="10409"/>
          <a:stretch/>
        </p:blipFill>
        <p:spPr bwMode="auto">
          <a:xfrm>
            <a:off x="1203190" y="2343151"/>
            <a:ext cx="3154499" cy="1805592"/>
          </a:xfrm>
          <a:prstGeom prst="rect">
            <a:avLst/>
          </a:prstGeom>
          <a:noFill/>
          <a:ln w="9525">
            <a:noFill/>
            <a:miter lim="800000"/>
            <a:headEnd/>
            <a:tailEnd/>
          </a:ln>
        </p:spPr>
      </p:pic>
      <p:sp>
        <p:nvSpPr>
          <p:cNvPr id="48131" name="Text Box 7"/>
          <p:cNvSpPr txBox="1">
            <a:spLocks noChangeArrowheads="1"/>
          </p:cNvSpPr>
          <p:nvPr/>
        </p:nvSpPr>
        <p:spPr bwMode="auto">
          <a:xfrm>
            <a:off x="1183663" y="157069"/>
            <a:ext cx="6576646" cy="1169551"/>
          </a:xfrm>
          <a:prstGeom prst="rect">
            <a:avLst/>
          </a:prstGeom>
          <a:noFill/>
          <a:ln w="9525">
            <a:noFill/>
            <a:miter lim="800000"/>
            <a:headEnd/>
            <a:tailEnd/>
          </a:ln>
        </p:spPr>
        <p:txBody>
          <a:bodyPr wrap="square">
            <a:spAutoFit/>
          </a:bodyPr>
          <a:lstStyle/>
          <a:p>
            <a:pPr algn="ctr">
              <a:spcBef>
                <a:spcPct val="50000"/>
              </a:spcBef>
            </a:pPr>
            <a:r>
              <a:rPr lang="en-US" sz="4000" b="1" dirty="0" err="1">
                <a:solidFill>
                  <a:srgbClr val="FF6600"/>
                </a:solidFill>
                <a:latin typeface="Calibri" pitchFamily="34" charset="0"/>
              </a:rPr>
              <a:t>Xeroderma</a:t>
            </a:r>
            <a:r>
              <a:rPr lang="en-US" sz="4000" b="1" dirty="0">
                <a:solidFill>
                  <a:srgbClr val="FF6600"/>
                </a:solidFill>
                <a:latin typeface="Calibri" pitchFamily="34" charset="0"/>
              </a:rPr>
              <a:t> </a:t>
            </a:r>
            <a:r>
              <a:rPr lang="en-US" sz="4000" b="1" dirty="0" err="1">
                <a:solidFill>
                  <a:srgbClr val="FF6600"/>
                </a:solidFill>
                <a:latin typeface="Calibri" pitchFamily="34" charset="0"/>
              </a:rPr>
              <a:t>Pigmentosum</a:t>
            </a:r>
            <a:endParaRPr lang="en-US" sz="4000" b="1" dirty="0">
              <a:solidFill>
                <a:srgbClr val="FF6600"/>
              </a:solidFill>
              <a:latin typeface="Calibri" pitchFamily="34" charset="0"/>
            </a:endParaRPr>
          </a:p>
          <a:p>
            <a:pPr algn="ctr">
              <a:spcBef>
                <a:spcPct val="50000"/>
              </a:spcBef>
            </a:pPr>
            <a:r>
              <a:rPr lang="en-US" sz="2000" b="1" dirty="0">
                <a:latin typeface="Calibri" pitchFamily="34" charset="0"/>
              </a:rPr>
              <a:t>“Children of the Night”</a:t>
            </a:r>
            <a:endParaRPr lang="nl-NL" sz="2000" b="1" dirty="0">
              <a:latin typeface="Calibri" pitchFamily="34" charset="0"/>
            </a:endParaRPr>
          </a:p>
        </p:txBody>
      </p:sp>
      <p:sp>
        <p:nvSpPr>
          <p:cNvPr id="2" name="Tekstvak 1"/>
          <p:cNvSpPr txBox="1"/>
          <p:nvPr/>
        </p:nvSpPr>
        <p:spPr>
          <a:xfrm>
            <a:off x="1789455" y="1331633"/>
            <a:ext cx="5250766" cy="430887"/>
          </a:xfrm>
          <a:prstGeom prst="rect">
            <a:avLst/>
          </a:prstGeom>
          <a:noFill/>
        </p:spPr>
        <p:txBody>
          <a:bodyPr wrap="square" rtlCol="0">
            <a:spAutoFit/>
          </a:bodyPr>
          <a:lstStyle/>
          <a:p>
            <a:r>
              <a:rPr lang="nl-NL" sz="2200" dirty="0" err="1" smtClean="0"/>
              <a:t>Deficient</a:t>
            </a:r>
            <a:r>
              <a:rPr lang="nl-NL" sz="2200" dirty="0" smtClean="0"/>
              <a:t> in nucleotide </a:t>
            </a:r>
            <a:r>
              <a:rPr lang="nl-NL" sz="2200" dirty="0" err="1" smtClean="0"/>
              <a:t>excision</a:t>
            </a:r>
            <a:r>
              <a:rPr lang="nl-NL" sz="2200" dirty="0" smtClean="0"/>
              <a:t> </a:t>
            </a:r>
            <a:r>
              <a:rPr lang="nl-NL" sz="2200" dirty="0" err="1" smtClean="0"/>
              <a:t>repair</a:t>
            </a:r>
            <a:r>
              <a:rPr lang="nl-NL" sz="2200" dirty="0" smtClean="0"/>
              <a:t> (NER)</a:t>
            </a:r>
            <a:endParaRPr lang="nl-NL" sz="2200" dirty="0"/>
          </a:p>
        </p:txBody>
      </p:sp>
      <p:pic>
        <p:nvPicPr>
          <p:cNvPr id="1026" name="Picture 2" descr="i.pinimg.com/originals/94/bb/ec/94bbec095cb7e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1347" y="2000359"/>
            <a:ext cx="3148962" cy="457859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p:cNvPicPr>
            <a:picLocks noChangeAspect="1"/>
          </p:cNvPicPr>
          <p:nvPr/>
        </p:nvPicPr>
        <p:blipFill rotWithShape="1">
          <a:blip r:embed="rId5"/>
          <a:srcRect l="51406" b="10200"/>
          <a:stretch/>
        </p:blipFill>
        <p:spPr>
          <a:xfrm>
            <a:off x="1199044" y="4283473"/>
            <a:ext cx="3158645" cy="1817289"/>
          </a:xfrm>
          <a:prstGeom prst="rect">
            <a:avLst/>
          </a:prstGeom>
        </p:spPr>
      </p:pic>
    </p:spTree>
    <p:extLst>
      <p:ext uri="{BB962C8B-B14F-4D97-AF65-F5344CB8AC3E}">
        <p14:creationId xmlns:p14="http://schemas.microsoft.com/office/powerpoint/2010/main" val="488778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16560"/>
            <a:ext cx="8312366" cy="1631216"/>
          </a:xfrm>
          <a:prstGeom prst="rect">
            <a:avLst/>
          </a:prstGeom>
          <a:noFill/>
        </p:spPr>
        <p:txBody>
          <a:bodyPr wrap="square" rtlCol="0">
            <a:spAutoFit/>
          </a:bodyPr>
          <a:lstStyle/>
          <a:p>
            <a:r>
              <a:rPr lang="nl-NL" sz="4000" b="1" dirty="0" smtClean="0">
                <a:solidFill>
                  <a:srgbClr val="FF6600"/>
                </a:solidFill>
                <a:latin typeface="Calibri" panose="020F0502020204030204" pitchFamily="34" charset="0"/>
                <a:cs typeface="Calibri" panose="020F0502020204030204" pitchFamily="34" charset="0"/>
              </a:rPr>
              <a:t>Xeroderma </a:t>
            </a:r>
            <a:r>
              <a:rPr lang="nl-NL" sz="4000" b="1" dirty="0" err="1" smtClean="0">
                <a:solidFill>
                  <a:srgbClr val="FF6600"/>
                </a:solidFill>
                <a:latin typeface="Calibri" panose="020F0502020204030204" pitchFamily="34" charset="0"/>
                <a:cs typeface="Calibri" panose="020F0502020204030204" pitchFamily="34" charset="0"/>
              </a:rPr>
              <a:t>pigmentosum</a:t>
            </a:r>
            <a:r>
              <a:rPr lang="nl-NL" sz="4000" b="1" dirty="0" smtClean="0">
                <a:solidFill>
                  <a:srgbClr val="FF6600"/>
                </a:solidFill>
                <a:latin typeface="Calibri" panose="020F0502020204030204" pitchFamily="34" charset="0"/>
                <a:cs typeface="Calibri" panose="020F0502020204030204" pitchFamily="34" charset="0"/>
              </a:rPr>
              <a:t>, onderzoek</a:t>
            </a:r>
          </a:p>
          <a:p>
            <a:endParaRPr lang="nl-NL" sz="2000" dirty="0" smtClean="0">
              <a:latin typeface="Calibri" panose="020F0502020204030204" pitchFamily="34" charset="0"/>
              <a:cs typeface="Calibri" panose="020F0502020204030204" pitchFamily="34" charset="0"/>
            </a:endParaRPr>
          </a:p>
          <a:p>
            <a:r>
              <a:rPr lang="nl-NL" sz="2000" dirty="0" err="1" smtClean="0">
                <a:latin typeface="Calibri" panose="020F0502020204030204" pitchFamily="34" charset="0"/>
                <a:cs typeface="Calibri" panose="020F0502020204030204" pitchFamily="34" charset="0"/>
              </a:rPr>
              <a:t>Somatic</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cell</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hybridization</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to</a:t>
            </a:r>
            <a:r>
              <a:rPr lang="nl-NL" sz="2000" dirty="0" smtClean="0">
                <a:latin typeface="Calibri" panose="020F0502020204030204" pitchFamily="34" charset="0"/>
                <a:cs typeface="Calibri" panose="020F0502020204030204" pitchFamily="34" charset="0"/>
              </a:rPr>
              <a:t> look </a:t>
            </a:r>
            <a:r>
              <a:rPr lang="nl-NL" sz="2000" dirty="0" err="1" smtClean="0">
                <a:latin typeface="Calibri" panose="020F0502020204030204" pitchFamily="34" charset="0"/>
                <a:cs typeface="Calibri" panose="020F0502020204030204" pitchFamily="34" charset="0"/>
              </a:rPr>
              <a:t>for</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complementation</a:t>
            </a:r>
            <a:r>
              <a:rPr lang="nl-NL" sz="2000" dirty="0" smtClean="0">
                <a:latin typeface="Calibri" panose="020F0502020204030204" pitchFamily="34" charset="0"/>
                <a:cs typeface="Calibri" panose="020F0502020204030204" pitchFamily="34" charset="0"/>
              </a:rPr>
              <a:t>, </a:t>
            </a:r>
          </a:p>
          <a:p>
            <a:r>
              <a:rPr lang="nl-NL" sz="2000" dirty="0" err="1" smtClean="0">
                <a:latin typeface="Calibri" panose="020F0502020204030204" pitchFamily="34" charset="0"/>
                <a:cs typeface="Calibri" panose="020F0502020204030204" pitchFamily="34" charset="0"/>
              </a:rPr>
              <a:t>To</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find</a:t>
            </a:r>
            <a:r>
              <a:rPr lang="nl-NL" sz="2000" dirty="0" smtClean="0">
                <a:latin typeface="Calibri" panose="020F0502020204030204" pitchFamily="34" charset="0"/>
                <a:cs typeface="Calibri" panose="020F0502020204030204" pitchFamily="34" charset="0"/>
              </a:rPr>
              <a:t> out </a:t>
            </a:r>
            <a:r>
              <a:rPr lang="nl-NL" sz="2000" dirty="0" err="1" smtClean="0">
                <a:latin typeface="Calibri" panose="020F0502020204030204" pitchFamily="34" charset="0"/>
                <a:cs typeface="Calibri" panose="020F0502020204030204" pitchFamily="34" charset="0"/>
              </a:rPr>
              <a:t>how</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many</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genes</a:t>
            </a:r>
            <a:r>
              <a:rPr lang="nl-NL" sz="2000" dirty="0" smtClean="0">
                <a:latin typeface="Calibri" panose="020F0502020204030204" pitchFamily="34" charset="0"/>
                <a:cs typeface="Calibri" panose="020F0502020204030204" pitchFamily="34" charset="0"/>
              </a:rPr>
              <a:t> are </a:t>
            </a:r>
            <a:r>
              <a:rPr lang="nl-NL" sz="2000" dirty="0" err="1" smtClean="0">
                <a:latin typeface="Calibri" panose="020F0502020204030204" pitchFamily="34" charset="0"/>
                <a:cs typeface="Calibri" panose="020F0502020204030204" pitchFamily="34" charset="0"/>
              </a:rPr>
              <a:t>involved</a:t>
            </a:r>
            <a:r>
              <a:rPr lang="nl-NL" sz="2000" dirty="0" smtClean="0">
                <a:latin typeface="Calibri" panose="020F0502020204030204" pitchFamily="34" charset="0"/>
                <a:cs typeface="Calibri" panose="020F0502020204030204" pitchFamily="34" charset="0"/>
              </a:rPr>
              <a:t> in </a:t>
            </a:r>
            <a:r>
              <a:rPr lang="nl-NL" sz="2000" dirty="0" err="1" smtClean="0">
                <a:latin typeface="Calibri" panose="020F0502020204030204" pitchFamily="34" charset="0"/>
                <a:cs typeface="Calibri" panose="020F0502020204030204" pitchFamily="34" charset="0"/>
              </a:rPr>
              <a:t>the</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process</a:t>
            </a:r>
            <a:r>
              <a:rPr lang="nl-NL" sz="2000" dirty="0" smtClean="0">
                <a:latin typeface="Calibri" panose="020F0502020204030204" pitchFamily="34" charset="0"/>
                <a:cs typeface="Calibri" panose="020F0502020204030204" pitchFamily="34" charset="0"/>
              </a:rPr>
              <a:t>?</a:t>
            </a:r>
            <a:endParaRPr lang="nl-NL" sz="2000" dirty="0">
              <a:latin typeface="Calibri" panose="020F0502020204030204" pitchFamily="34" charset="0"/>
              <a:cs typeface="Calibri" panose="020F0502020204030204" pitchFamily="34" charset="0"/>
            </a:endParaRPr>
          </a:p>
        </p:txBody>
      </p:sp>
      <p:sp>
        <p:nvSpPr>
          <p:cNvPr id="3" name="TextBox 2"/>
          <p:cNvSpPr txBox="1"/>
          <p:nvPr/>
        </p:nvSpPr>
        <p:spPr>
          <a:xfrm>
            <a:off x="436775" y="2541237"/>
            <a:ext cx="1548244" cy="707886"/>
          </a:xfrm>
          <a:prstGeom prst="rect">
            <a:avLst/>
          </a:prstGeom>
          <a:noFill/>
        </p:spPr>
        <p:txBody>
          <a:bodyPr wrap="none" rtlCol="0">
            <a:spAutoFit/>
          </a:bodyPr>
          <a:lstStyle/>
          <a:p>
            <a:r>
              <a:rPr lang="nl-NL" sz="2000" dirty="0" smtClean="0">
                <a:latin typeface="Calibri" panose="020F0502020204030204" pitchFamily="34" charset="0"/>
                <a:cs typeface="Calibri" panose="020F0502020204030204" pitchFamily="34" charset="0"/>
              </a:rPr>
              <a:t>Fibroblast of </a:t>
            </a:r>
          </a:p>
          <a:p>
            <a:r>
              <a:rPr lang="nl-NL" sz="2000" dirty="0" err="1" smtClean="0">
                <a:latin typeface="Calibri" panose="020F0502020204030204" pitchFamily="34" charset="0"/>
                <a:cs typeface="Calibri" panose="020F0502020204030204" pitchFamily="34" charset="0"/>
              </a:rPr>
              <a:t>one</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patient</a:t>
            </a:r>
            <a:endParaRPr lang="nl-NL" sz="2000" dirty="0">
              <a:latin typeface="Calibri" panose="020F0502020204030204" pitchFamily="34" charset="0"/>
              <a:cs typeface="Calibri" panose="020F0502020204030204" pitchFamily="34" charset="0"/>
            </a:endParaRPr>
          </a:p>
        </p:txBody>
      </p:sp>
      <p:sp>
        <p:nvSpPr>
          <p:cNvPr id="4" name="TextBox 3"/>
          <p:cNvSpPr txBox="1"/>
          <p:nvPr/>
        </p:nvSpPr>
        <p:spPr>
          <a:xfrm>
            <a:off x="5729078" y="2516238"/>
            <a:ext cx="1564916" cy="707886"/>
          </a:xfrm>
          <a:prstGeom prst="rect">
            <a:avLst/>
          </a:prstGeom>
          <a:noFill/>
        </p:spPr>
        <p:txBody>
          <a:bodyPr wrap="none" rtlCol="0">
            <a:spAutoFit/>
          </a:bodyPr>
          <a:lstStyle/>
          <a:p>
            <a:r>
              <a:rPr lang="nl-NL" sz="2000" dirty="0" smtClean="0">
                <a:latin typeface="Calibri" panose="020F0502020204030204" pitchFamily="34" charset="0"/>
                <a:cs typeface="Calibri" panose="020F0502020204030204" pitchFamily="34" charset="0"/>
              </a:rPr>
              <a:t>Fibroblast of </a:t>
            </a:r>
          </a:p>
          <a:p>
            <a:r>
              <a:rPr lang="nl-NL" sz="2000" dirty="0" err="1" smtClean="0">
                <a:latin typeface="Calibri" panose="020F0502020204030204" pitchFamily="34" charset="0"/>
                <a:cs typeface="Calibri" panose="020F0502020204030204" pitchFamily="34" charset="0"/>
              </a:rPr>
              <a:t>other</a:t>
            </a:r>
            <a:r>
              <a:rPr lang="nl-NL" sz="2000" dirty="0" smtClean="0">
                <a:latin typeface="Calibri" panose="020F0502020204030204" pitchFamily="34" charset="0"/>
                <a:cs typeface="Calibri" panose="020F0502020204030204" pitchFamily="34" charset="0"/>
              </a:rPr>
              <a:t> </a:t>
            </a:r>
            <a:r>
              <a:rPr lang="nl-NL" sz="2000" dirty="0" err="1" smtClean="0">
                <a:latin typeface="Calibri" panose="020F0502020204030204" pitchFamily="34" charset="0"/>
                <a:cs typeface="Calibri" panose="020F0502020204030204" pitchFamily="34" charset="0"/>
              </a:rPr>
              <a:t>patient</a:t>
            </a:r>
            <a:endParaRPr lang="nl-NL" sz="2000" dirty="0">
              <a:latin typeface="Calibri" panose="020F0502020204030204" pitchFamily="34" charset="0"/>
              <a:cs typeface="Calibri" panose="020F0502020204030204" pitchFamily="34" charset="0"/>
            </a:endParaRPr>
          </a:p>
        </p:txBody>
      </p:sp>
      <p:sp>
        <p:nvSpPr>
          <p:cNvPr id="6" name="Oval 5"/>
          <p:cNvSpPr/>
          <p:nvPr/>
        </p:nvSpPr>
        <p:spPr>
          <a:xfrm>
            <a:off x="2256785" y="2554219"/>
            <a:ext cx="792088" cy="707886"/>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sp>
        <p:nvSpPr>
          <p:cNvPr id="8" name="Oval 7"/>
          <p:cNvSpPr/>
          <p:nvPr/>
        </p:nvSpPr>
        <p:spPr>
          <a:xfrm>
            <a:off x="2532948" y="2850119"/>
            <a:ext cx="208083" cy="164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sp>
        <p:nvSpPr>
          <p:cNvPr id="13" name="Oval 12"/>
          <p:cNvSpPr/>
          <p:nvPr/>
        </p:nvSpPr>
        <p:spPr>
          <a:xfrm>
            <a:off x="4181191" y="2574281"/>
            <a:ext cx="792088" cy="707886"/>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sp>
        <p:nvSpPr>
          <p:cNvPr id="14" name="Oval 13"/>
          <p:cNvSpPr/>
          <p:nvPr/>
        </p:nvSpPr>
        <p:spPr>
          <a:xfrm>
            <a:off x="4457354" y="2870181"/>
            <a:ext cx="208083" cy="1648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grpSp>
        <p:nvGrpSpPr>
          <p:cNvPr id="32" name="Group 31"/>
          <p:cNvGrpSpPr/>
          <p:nvPr/>
        </p:nvGrpSpPr>
        <p:grpSpPr>
          <a:xfrm>
            <a:off x="3101071" y="4362287"/>
            <a:ext cx="936104" cy="864096"/>
            <a:chOff x="3851920" y="4293096"/>
            <a:chExt cx="936104" cy="864096"/>
          </a:xfrm>
        </p:grpSpPr>
        <p:sp>
          <p:nvSpPr>
            <p:cNvPr id="11" name="Oval 10"/>
            <p:cNvSpPr/>
            <p:nvPr/>
          </p:nvSpPr>
          <p:spPr>
            <a:xfrm>
              <a:off x="3851920" y="4293096"/>
              <a:ext cx="936104" cy="864096"/>
            </a:xfrm>
            <a:prstGeom prst="ellipse">
              <a:avLst/>
            </a:prstGeom>
            <a:solidFill>
              <a:srgbClr val="FFCCCC"/>
            </a:solidFill>
            <a:ln>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sp>
          <p:nvSpPr>
            <p:cNvPr id="17" name="Oval 16"/>
            <p:cNvSpPr/>
            <p:nvPr/>
          </p:nvSpPr>
          <p:spPr>
            <a:xfrm>
              <a:off x="3995936" y="4642711"/>
              <a:ext cx="208083" cy="1648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sp>
          <p:nvSpPr>
            <p:cNvPr id="18" name="Oval 17"/>
            <p:cNvSpPr/>
            <p:nvPr/>
          </p:nvSpPr>
          <p:spPr>
            <a:xfrm>
              <a:off x="4313226" y="4642711"/>
              <a:ext cx="208083" cy="1648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latin typeface="Calibri" panose="020F0502020204030204" pitchFamily="34" charset="0"/>
                <a:cs typeface="Calibri" panose="020F0502020204030204" pitchFamily="34" charset="0"/>
              </a:endParaRPr>
            </a:p>
          </p:txBody>
        </p:sp>
      </p:grpSp>
      <p:sp>
        <p:nvSpPr>
          <p:cNvPr id="21" name="TextBox 20"/>
          <p:cNvSpPr txBox="1"/>
          <p:nvPr/>
        </p:nvSpPr>
        <p:spPr>
          <a:xfrm>
            <a:off x="4319789" y="4362287"/>
            <a:ext cx="4410759" cy="1569660"/>
          </a:xfrm>
          <a:prstGeom prst="rect">
            <a:avLst/>
          </a:prstGeom>
          <a:noFill/>
        </p:spPr>
        <p:txBody>
          <a:bodyPr wrap="none" rtlCol="0">
            <a:spAutoFit/>
          </a:bodyPr>
          <a:lstStyle/>
          <a:p>
            <a:r>
              <a:rPr lang="nl-NL" sz="2400" dirty="0" err="1" smtClean="0">
                <a:latin typeface="Calibri" panose="020F0502020204030204" pitchFamily="34" charset="0"/>
                <a:cs typeface="Calibri" panose="020F0502020204030204" pitchFamily="34" charset="0"/>
              </a:rPr>
              <a:t>Heterokaryon</a:t>
            </a:r>
            <a:r>
              <a:rPr lang="nl-NL" sz="2400" dirty="0" smtClean="0">
                <a:latin typeface="Calibri" panose="020F0502020204030204" pitchFamily="34" charset="0"/>
                <a:cs typeface="Calibri" panose="020F0502020204030204" pitchFamily="34" charset="0"/>
              </a:rPr>
              <a:t>, </a:t>
            </a:r>
          </a:p>
          <a:p>
            <a:r>
              <a:rPr lang="nl-NL" sz="2400" dirty="0" smtClean="0">
                <a:latin typeface="Calibri" panose="020F0502020204030204" pitchFamily="34" charset="0"/>
                <a:cs typeface="Calibri" panose="020F0502020204030204" pitchFamily="34" charset="0"/>
              </a:rPr>
              <a:t>waarin materiaal van </a:t>
            </a:r>
          </a:p>
          <a:p>
            <a:r>
              <a:rPr lang="nl-NL" sz="2400" dirty="0" smtClean="0">
                <a:latin typeface="Calibri" panose="020F0502020204030204" pitchFamily="34" charset="0"/>
                <a:cs typeface="Calibri" panose="020F0502020204030204" pitchFamily="34" charset="0"/>
              </a:rPr>
              <a:t>beide </a:t>
            </a:r>
            <a:r>
              <a:rPr lang="nl-NL" sz="2400" dirty="0" err="1" smtClean="0">
                <a:latin typeface="Calibri" panose="020F0502020204030204" pitchFamily="34" charset="0"/>
                <a:cs typeface="Calibri" panose="020F0502020204030204" pitchFamily="34" charset="0"/>
              </a:rPr>
              <a:t>patienten</a:t>
            </a:r>
            <a:r>
              <a:rPr lang="nl-NL" sz="2400" dirty="0" smtClean="0">
                <a:latin typeface="Calibri" panose="020F0502020204030204" pitchFamily="34" charset="0"/>
                <a:cs typeface="Calibri" panose="020F0502020204030204" pitchFamily="34" charset="0"/>
              </a:rPr>
              <a:t> zit. </a:t>
            </a:r>
          </a:p>
          <a:p>
            <a:r>
              <a:rPr lang="nl-NL" sz="2400" dirty="0" smtClean="0">
                <a:latin typeface="Calibri" panose="020F0502020204030204" pitchFamily="34" charset="0"/>
                <a:cs typeface="Calibri" panose="020F0502020204030204" pitchFamily="34" charset="0"/>
              </a:rPr>
              <a:t>Kunnen ze elkaar ‘helpen’ of niet?</a:t>
            </a:r>
            <a:endParaRPr lang="nl-NL" sz="2400" dirty="0">
              <a:latin typeface="Calibri" panose="020F0502020204030204" pitchFamily="34" charset="0"/>
              <a:cs typeface="Calibri" panose="020F0502020204030204" pitchFamily="34" charset="0"/>
            </a:endParaRPr>
          </a:p>
        </p:txBody>
      </p:sp>
      <p:cxnSp>
        <p:nvCxnSpPr>
          <p:cNvPr id="28" name="Elbow Connector 27"/>
          <p:cNvCxnSpPr/>
          <p:nvPr/>
        </p:nvCxnSpPr>
        <p:spPr>
          <a:xfrm rot="5400000">
            <a:off x="3881575" y="3464433"/>
            <a:ext cx="732274" cy="662759"/>
          </a:xfrm>
          <a:prstGeom prst="bentConnector3">
            <a:avLst>
              <a:gd name="adj1" fmla="val 4095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2547570" y="3460941"/>
            <a:ext cx="732274" cy="662759"/>
          </a:xfrm>
          <a:prstGeom prst="bentConnector3">
            <a:avLst>
              <a:gd name="adj1" fmla="val 4095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kstvak 4"/>
          <p:cNvSpPr txBox="1"/>
          <p:nvPr/>
        </p:nvSpPr>
        <p:spPr>
          <a:xfrm>
            <a:off x="1528436" y="6174773"/>
            <a:ext cx="3222689" cy="369332"/>
          </a:xfrm>
          <a:prstGeom prst="rect">
            <a:avLst/>
          </a:prstGeom>
          <a:noFill/>
        </p:spPr>
        <p:txBody>
          <a:bodyPr wrap="square" rtlCol="0">
            <a:spAutoFit/>
          </a:bodyPr>
          <a:lstStyle/>
          <a:p>
            <a:r>
              <a:rPr lang="nl-NL" dirty="0" smtClean="0">
                <a:solidFill>
                  <a:schemeClr val="tx2"/>
                </a:solidFill>
                <a:latin typeface="Calibri" panose="020F0502020204030204" pitchFamily="34" charset="0"/>
                <a:cs typeface="Calibri" panose="020F0502020204030204" pitchFamily="34" charset="0"/>
              </a:rPr>
              <a:t>7 </a:t>
            </a:r>
            <a:r>
              <a:rPr lang="nl-NL" dirty="0" err="1" smtClean="0">
                <a:solidFill>
                  <a:schemeClr val="tx2"/>
                </a:solidFill>
                <a:latin typeface="Calibri" panose="020F0502020204030204" pitchFamily="34" charset="0"/>
                <a:cs typeface="Calibri" panose="020F0502020204030204" pitchFamily="34" charset="0"/>
              </a:rPr>
              <a:t>complementation</a:t>
            </a:r>
            <a:r>
              <a:rPr lang="nl-NL" dirty="0" smtClean="0">
                <a:solidFill>
                  <a:schemeClr val="tx2"/>
                </a:solidFill>
                <a:latin typeface="Calibri" panose="020F0502020204030204" pitchFamily="34" charset="0"/>
                <a:cs typeface="Calibri" panose="020F0502020204030204" pitchFamily="34" charset="0"/>
              </a:rPr>
              <a:t> </a:t>
            </a:r>
            <a:r>
              <a:rPr lang="nl-NL" dirty="0" err="1" smtClean="0">
                <a:solidFill>
                  <a:schemeClr val="tx2"/>
                </a:solidFill>
                <a:latin typeface="Calibri" panose="020F0502020204030204" pitchFamily="34" charset="0"/>
                <a:cs typeface="Calibri" panose="020F0502020204030204" pitchFamily="34" charset="0"/>
              </a:rPr>
              <a:t>groups</a:t>
            </a:r>
            <a:endParaRPr lang="nl-NL" dirty="0">
              <a:solidFill>
                <a:schemeClr val="tx2"/>
              </a:solidFill>
              <a:latin typeface="Calibri" panose="020F0502020204030204" pitchFamily="34" charset="0"/>
              <a:cs typeface="Calibri" panose="020F0502020204030204" pitchFamily="34" charset="0"/>
            </a:endParaRPr>
          </a:p>
        </p:txBody>
      </p:sp>
      <p:sp>
        <p:nvSpPr>
          <p:cNvPr id="7" name="Pijl-rechts 6"/>
          <p:cNvSpPr/>
          <p:nvPr/>
        </p:nvSpPr>
        <p:spPr>
          <a:xfrm>
            <a:off x="506408" y="6298031"/>
            <a:ext cx="934279" cy="1292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82469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a:t>
            </a:r>
            <a:r>
              <a:rPr lang="en-US" altLang="nl-NL" sz="2400" dirty="0" smtClean="0">
                <a:latin typeface="Calibri" panose="020F0502020204030204" pitchFamily="34" charset="0"/>
              </a:rPr>
              <a:t>dyes)</a:t>
            </a:r>
            <a:endParaRPr lang="en-US" altLang="nl-NL" sz="2400" dirty="0">
              <a:latin typeface="Calibri" panose="020F0502020204030204" pitchFamily="34" charset="0"/>
            </a:endParaRPr>
          </a:p>
          <a:p>
            <a:pPr eaLnBrk="1" hangingPunct="1">
              <a:lnSpc>
                <a:spcPts val="2000"/>
              </a:lnSpc>
              <a:spcBef>
                <a:spcPct val="50000"/>
              </a:spcBef>
            </a:pPr>
            <a:r>
              <a:rPr lang="en-US" altLang="nl-NL" sz="2400" dirty="0">
                <a:latin typeface="Calibri" panose="020F0502020204030204" pitchFamily="34" charset="0"/>
              </a:rPr>
              <a:t>		- Adduct-forming agents</a:t>
            </a:r>
          </a:p>
          <a:p>
            <a:pPr eaLnBrk="1" hangingPunct="1">
              <a:lnSpc>
                <a:spcPts val="2000"/>
              </a:lnSpc>
              <a:spcBef>
                <a:spcPct val="50000"/>
              </a:spcBef>
            </a:pPr>
            <a:r>
              <a:rPr lang="en-US" altLang="nl-NL" sz="2400" dirty="0">
                <a:latin typeface="Calibri" panose="020F0502020204030204" pitchFamily="34" charset="0"/>
              </a:rPr>
              <a:t>		- UV-light (thymine dimers)</a:t>
            </a:r>
          </a:p>
          <a:p>
            <a:pPr eaLnBrk="1" hangingPunct="1">
              <a:lnSpc>
                <a:spcPts val="2000"/>
              </a:lnSpc>
              <a:spcBef>
                <a:spcPct val="50000"/>
              </a:spcBef>
            </a:pPr>
            <a:r>
              <a:rPr lang="en-US" altLang="nl-NL" sz="2400" dirty="0">
                <a:latin typeface="Calibri" panose="020F0502020204030204" pitchFamily="34" charset="0"/>
              </a:rPr>
              <a:t>		- Ionizing radiation</a:t>
            </a:r>
            <a:endParaRPr lang="nl-NL" altLang="nl-NL" sz="2400" dirty="0">
              <a:latin typeface="Calibri" panose="020F0502020204030204" pitchFamily="34" charset="0"/>
            </a:endParaRPr>
          </a:p>
        </p:txBody>
      </p:sp>
      <p:sp>
        <p:nvSpPr>
          <p:cNvPr id="2" name="Tekstvak 1"/>
          <p:cNvSpPr txBox="1"/>
          <p:nvPr/>
        </p:nvSpPr>
        <p:spPr>
          <a:xfrm rot="1867703">
            <a:off x="6050498" y="1042528"/>
            <a:ext cx="3111955" cy="492443"/>
          </a:xfrm>
          <a:prstGeom prst="rect">
            <a:avLst/>
          </a:prstGeom>
          <a:noFill/>
        </p:spPr>
        <p:txBody>
          <a:bodyPr wrap="square" rtlCol="0">
            <a:spAutoFit/>
          </a:bodyPr>
          <a:lstStyle/>
          <a:p>
            <a:r>
              <a:rPr lang="nl-NL" sz="2600" i="1" dirty="0" smtClean="0"/>
              <a:t>Herhaling vorige les</a:t>
            </a:r>
            <a:endParaRPr lang="nl-NL" sz="2600" i="1" dirty="0"/>
          </a:p>
        </p:txBody>
      </p:sp>
    </p:spTree>
    <p:extLst>
      <p:ext uri="{BB962C8B-B14F-4D97-AF65-F5344CB8AC3E}">
        <p14:creationId xmlns:p14="http://schemas.microsoft.com/office/powerpoint/2010/main" val="3794545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131763"/>
            <a:ext cx="8229600" cy="742950"/>
          </a:xfrm>
        </p:spPr>
        <p:txBody>
          <a:bodyPr/>
          <a:lstStyle/>
          <a:p>
            <a:pPr eaLnBrk="1" hangingPunct="1"/>
            <a:r>
              <a:rPr lang="en-US" sz="4000" b="1" dirty="0" err="1" smtClean="0">
                <a:solidFill>
                  <a:srgbClr val="FF6600"/>
                </a:solidFill>
                <a:latin typeface="Calibri" pitchFamily="34" charset="0"/>
              </a:rPr>
              <a:t>Opdracht</a:t>
            </a:r>
            <a:endParaRPr lang="nl-NL" sz="4000" b="1" dirty="0" smtClean="0">
              <a:solidFill>
                <a:srgbClr val="FF6600"/>
              </a:solidFill>
              <a:latin typeface="Calibri" pitchFamily="34" charset="0"/>
            </a:endParaRPr>
          </a:p>
        </p:txBody>
      </p:sp>
      <p:sp>
        <p:nvSpPr>
          <p:cNvPr id="51203" name="Rectangle 4"/>
          <p:cNvSpPr>
            <a:spLocks noGrp="1" noChangeArrowheads="1"/>
          </p:cNvSpPr>
          <p:nvPr>
            <p:ph type="body" sz="half" idx="1"/>
          </p:nvPr>
        </p:nvSpPr>
        <p:spPr>
          <a:xfrm>
            <a:off x="392906" y="954723"/>
            <a:ext cx="8558213" cy="2286000"/>
          </a:xfrm>
        </p:spPr>
        <p:txBody>
          <a:bodyPr/>
          <a:lstStyle/>
          <a:p>
            <a:pPr marL="0" indent="0" eaLnBrk="1" hangingPunct="1">
              <a:lnSpc>
                <a:spcPct val="90000"/>
              </a:lnSpc>
              <a:buFontTx/>
              <a:buNone/>
            </a:pPr>
            <a:r>
              <a:rPr lang="nl-NL" sz="2000" dirty="0" err="1" smtClean="0">
                <a:latin typeface="Calibri" pitchFamily="34" charset="0"/>
              </a:rPr>
              <a:t>Presented</a:t>
            </a:r>
            <a:r>
              <a:rPr lang="nl-NL" sz="2000" dirty="0" smtClean="0">
                <a:latin typeface="Calibri" pitchFamily="34" charset="0"/>
              </a:rPr>
              <a:t> here are </a:t>
            </a:r>
            <a:r>
              <a:rPr lang="nl-NL" sz="2000" dirty="0" err="1" smtClean="0">
                <a:latin typeface="Calibri" pitchFamily="34" charset="0"/>
              </a:rPr>
              <a:t>hypothetical</a:t>
            </a:r>
            <a:r>
              <a:rPr lang="nl-NL" sz="2000" dirty="0" smtClean="0">
                <a:latin typeface="Calibri" pitchFamily="34" charset="0"/>
              </a:rPr>
              <a:t> </a:t>
            </a:r>
            <a:r>
              <a:rPr lang="nl-NL" sz="2000" dirty="0" err="1" smtClean="0">
                <a:latin typeface="Calibri" pitchFamily="34" charset="0"/>
              </a:rPr>
              <a:t>findings</a:t>
            </a:r>
            <a:r>
              <a:rPr lang="nl-NL" sz="2000" dirty="0" smtClean="0">
                <a:latin typeface="Calibri" pitchFamily="34" charset="0"/>
              </a:rPr>
              <a:t> </a:t>
            </a:r>
            <a:r>
              <a:rPr lang="nl-NL" sz="2000" dirty="0" err="1" smtClean="0">
                <a:latin typeface="Calibri" pitchFamily="34" charset="0"/>
              </a:rPr>
              <a:t>from</a:t>
            </a:r>
            <a:r>
              <a:rPr lang="nl-NL" sz="2000" dirty="0" smtClean="0">
                <a:latin typeface="Calibri" pitchFamily="34" charset="0"/>
              </a:rPr>
              <a:t> studies of </a:t>
            </a:r>
            <a:r>
              <a:rPr lang="nl-NL" sz="2000" dirty="0" err="1" smtClean="0">
                <a:latin typeface="Calibri" pitchFamily="34" charset="0"/>
              </a:rPr>
              <a:t>heterokaryons</a:t>
            </a:r>
            <a:r>
              <a:rPr lang="nl-NL" sz="2000" dirty="0" smtClean="0">
                <a:latin typeface="Calibri" pitchFamily="34" charset="0"/>
              </a:rPr>
              <a:t> </a:t>
            </a:r>
            <a:r>
              <a:rPr lang="nl-NL" sz="2000" dirty="0" err="1" smtClean="0">
                <a:latin typeface="Calibri" pitchFamily="34" charset="0"/>
              </a:rPr>
              <a:t>formed</a:t>
            </a:r>
            <a:r>
              <a:rPr lang="nl-NL" sz="2000" dirty="0" smtClean="0">
                <a:latin typeface="Calibri" pitchFamily="34" charset="0"/>
              </a:rPr>
              <a:t> </a:t>
            </a:r>
            <a:r>
              <a:rPr lang="nl-NL" sz="2000" dirty="0" err="1" smtClean="0">
                <a:latin typeface="Calibri" pitchFamily="34" charset="0"/>
              </a:rPr>
              <a:t>from</a:t>
            </a:r>
            <a:r>
              <a:rPr lang="nl-NL" sz="2000" dirty="0" smtClean="0">
                <a:latin typeface="Calibri" pitchFamily="34" charset="0"/>
              </a:rPr>
              <a:t> 7 human XP </a:t>
            </a:r>
            <a:r>
              <a:rPr lang="nl-NL" sz="2000" dirty="0" err="1" smtClean="0">
                <a:latin typeface="Calibri" pitchFamily="34" charset="0"/>
              </a:rPr>
              <a:t>cell</a:t>
            </a:r>
            <a:r>
              <a:rPr lang="nl-NL" sz="2000" dirty="0" smtClean="0">
                <a:latin typeface="Calibri" pitchFamily="34" charset="0"/>
              </a:rPr>
              <a:t> </a:t>
            </a:r>
            <a:r>
              <a:rPr lang="nl-NL" sz="2000" dirty="0" err="1" smtClean="0">
                <a:latin typeface="Calibri" pitchFamily="34" charset="0"/>
              </a:rPr>
              <a:t>strains</a:t>
            </a:r>
            <a:r>
              <a:rPr lang="nl-NL" sz="2000" dirty="0" smtClean="0">
                <a:latin typeface="Calibri" pitchFamily="34" charset="0"/>
              </a:rPr>
              <a:t>. </a:t>
            </a:r>
          </a:p>
          <a:p>
            <a:pPr marL="357188" indent="-357188" eaLnBrk="1" hangingPunct="1">
              <a:lnSpc>
                <a:spcPct val="90000"/>
              </a:lnSpc>
              <a:buFontTx/>
              <a:buNone/>
            </a:pPr>
            <a:endParaRPr lang="nl-NL" sz="2000" dirty="0" smtClean="0">
              <a:latin typeface="Calibri" pitchFamily="34" charset="0"/>
            </a:endParaRPr>
          </a:p>
          <a:p>
            <a:pPr marL="357188" indent="-357188" eaLnBrk="1" hangingPunct="1">
              <a:lnSpc>
                <a:spcPct val="90000"/>
              </a:lnSpc>
              <a:buFontTx/>
              <a:buAutoNum type="alphaLcParenR"/>
            </a:pPr>
            <a:r>
              <a:rPr lang="nl-NL" sz="2000" dirty="0" err="1" smtClean="0">
                <a:latin typeface="Calibri" pitchFamily="34" charset="0"/>
              </a:rPr>
              <a:t>Which</a:t>
            </a:r>
            <a:r>
              <a:rPr lang="nl-NL" sz="2000" dirty="0" smtClean="0">
                <a:latin typeface="Calibri" pitchFamily="34" charset="0"/>
              </a:rPr>
              <a:t> </a:t>
            </a:r>
            <a:r>
              <a:rPr lang="nl-NL" sz="2000" dirty="0" err="1" smtClean="0">
                <a:latin typeface="Calibri" pitchFamily="34" charset="0"/>
              </a:rPr>
              <a:t>strains</a:t>
            </a:r>
            <a:r>
              <a:rPr lang="nl-NL" sz="2000" dirty="0" smtClean="0">
                <a:latin typeface="Calibri" pitchFamily="34" charset="0"/>
              </a:rPr>
              <a:t> </a:t>
            </a:r>
            <a:r>
              <a:rPr lang="nl-NL" sz="2000" dirty="0" err="1" smtClean="0">
                <a:latin typeface="Calibri" pitchFamily="34" charset="0"/>
              </a:rPr>
              <a:t>fall</a:t>
            </a:r>
            <a:r>
              <a:rPr lang="nl-NL" sz="2000" dirty="0" smtClean="0">
                <a:latin typeface="Calibri" pitchFamily="34" charset="0"/>
              </a:rPr>
              <a:t> </a:t>
            </a:r>
            <a:r>
              <a:rPr lang="nl-NL" sz="2000" dirty="0" err="1" smtClean="0">
                <a:latin typeface="Calibri" pitchFamily="34" charset="0"/>
              </a:rPr>
              <a:t>into</a:t>
            </a:r>
            <a:r>
              <a:rPr lang="nl-NL" sz="2000" dirty="0" smtClean="0">
                <a:latin typeface="Calibri" pitchFamily="34" charset="0"/>
              </a:rPr>
              <a:t> </a:t>
            </a:r>
            <a:r>
              <a:rPr lang="nl-NL" sz="2000" dirty="0" err="1" smtClean="0">
                <a:latin typeface="Calibri" pitchFamily="34" charset="0"/>
              </a:rPr>
              <a:t>the</a:t>
            </a:r>
            <a:r>
              <a:rPr lang="nl-NL" sz="2000" dirty="0" smtClean="0">
                <a:latin typeface="Calibri" pitchFamily="34" charset="0"/>
              </a:rPr>
              <a:t> </a:t>
            </a:r>
            <a:r>
              <a:rPr lang="nl-NL" sz="2000" dirty="0" err="1" smtClean="0">
                <a:latin typeface="Calibri" pitchFamily="34" charset="0"/>
              </a:rPr>
              <a:t>same</a:t>
            </a:r>
            <a:r>
              <a:rPr lang="nl-NL" sz="2000" dirty="0" smtClean="0">
                <a:latin typeface="Calibri" pitchFamily="34" charset="0"/>
              </a:rPr>
              <a:t> </a:t>
            </a:r>
            <a:r>
              <a:rPr lang="nl-NL" sz="2000" dirty="0" err="1" smtClean="0">
                <a:latin typeface="Calibri" pitchFamily="34" charset="0"/>
              </a:rPr>
              <a:t>complementation</a:t>
            </a:r>
            <a:r>
              <a:rPr lang="nl-NL" sz="2000" dirty="0" smtClean="0">
                <a:latin typeface="Calibri" pitchFamily="34" charset="0"/>
              </a:rPr>
              <a:t> </a:t>
            </a:r>
            <a:r>
              <a:rPr lang="nl-NL" sz="2000" dirty="0" err="1" smtClean="0">
                <a:latin typeface="Calibri" pitchFamily="34" charset="0"/>
              </a:rPr>
              <a:t>groups</a:t>
            </a:r>
            <a:r>
              <a:rPr lang="nl-NL" sz="2000" dirty="0" smtClean="0">
                <a:latin typeface="Calibri" pitchFamily="34" charset="0"/>
              </a:rPr>
              <a:t>?</a:t>
            </a:r>
          </a:p>
          <a:p>
            <a:pPr marL="357188" indent="-357188" eaLnBrk="1" hangingPunct="1">
              <a:lnSpc>
                <a:spcPct val="90000"/>
              </a:lnSpc>
              <a:buFontTx/>
              <a:buAutoNum type="alphaLcParenR"/>
            </a:pPr>
            <a:r>
              <a:rPr lang="nl-NL" sz="2000" dirty="0" smtClean="0">
                <a:latin typeface="Calibri" pitchFamily="34" charset="0"/>
              </a:rPr>
              <a:t>How </a:t>
            </a:r>
            <a:r>
              <a:rPr lang="nl-NL" sz="2000" dirty="0" err="1" smtClean="0">
                <a:latin typeface="Calibri" pitchFamily="34" charset="0"/>
              </a:rPr>
              <a:t>many</a:t>
            </a:r>
            <a:r>
              <a:rPr lang="nl-NL" sz="2000" dirty="0" smtClean="0">
                <a:latin typeface="Calibri" pitchFamily="34" charset="0"/>
              </a:rPr>
              <a:t> different </a:t>
            </a:r>
            <a:r>
              <a:rPr lang="nl-NL" sz="2000" dirty="0" err="1" smtClean="0">
                <a:latin typeface="Calibri" pitchFamily="34" charset="0"/>
              </a:rPr>
              <a:t>groups</a:t>
            </a:r>
            <a:r>
              <a:rPr lang="nl-NL" sz="2000" dirty="0" smtClean="0">
                <a:latin typeface="Calibri" pitchFamily="34" charset="0"/>
              </a:rPr>
              <a:t> are </a:t>
            </a:r>
            <a:r>
              <a:rPr lang="nl-NL" sz="2000" dirty="0" err="1" smtClean="0">
                <a:latin typeface="Calibri" pitchFamily="34" charset="0"/>
              </a:rPr>
              <a:t>revealed</a:t>
            </a:r>
            <a:r>
              <a:rPr lang="nl-NL" sz="2000" dirty="0" smtClean="0">
                <a:latin typeface="Calibri" pitchFamily="34" charset="0"/>
              </a:rPr>
              <a:t> </a:t>
            </a:r>
            <a:r>
              <a:rPr lang="nl-NL" sz="2000" dirty="0" err="1" smtClean="0">
                <a:latin typeface="Calibri" pitchFamily="34" charset="0"/>
              </a:rPr>
              <a:t>based</a:t>
            </a:r>
            <a:r>
              <a:rPr lang="nl-NL" sz="2000" dirty="0" smtClean="0">
                <a:latin typeface="Calibri" pitchFamily="34" charset="0"/>
              </a:rPr>
              <a:t> on these data? </a:t>
            </a:r>
          </a:p>
          <a:p>
            <a:pPr marL="357188" indent="-357188" eaLnBrk="1" hangingPunct="1">
              <a:lnSpc>
                <a:spcPct val="90000"/>
              </a:lnSpc>
              <a:buFontTx/>
              <a:buAutoNum type="alphaLcParenR"/>
            </a:pPr>
            <a:r>
              <a:rPr lang="nl-NL" sz="2000" dirty="0" err="1" smtClean="0">
                <a:latin typeface="Calibri" pitchFamily="34" charset="0"/>
              </a:rPr>
              <a:t>What</a:t>
            </a:r>
            <a:r>
              <a:rPr lang="nl-NL" sz="2000" dirty="0" smtClean="0">
                <a:latin typeface="Calibri" pitchFamily="34" charset="0"/>
              </a:rPr>
              <a:t> </a:t>
            </a:r>
            <a:r>
              <a:rPr lang="nl-NL" sz="2000" dirty="0" err="1" smtClean="0">
                <a:latin typeface="Calibri" pitchFamily="34" charset="0"/>
              </a:rPr>
              <a:t>can</a:t>
            </a:r>
            <a:r>
              <a:rPr lang="nl-NL" sz="2000" dirty="0" smtClean="0">
                <a:latin typeface="Calibri" pitchFamily="34" charset="0"/>
              </a:rPr>
              <a:t> we </a:t>
            </a:r>
            <a:r>
              <a:rPr lang="nl-NL" sz="2000" dirty="0" err="1" smtClean="0">
                <a:latin typeface="Calibri" pitchFamily="34" charset="0"/>
              </a:rPr>
              <a:t>conclude</a:t>
            </a:r>
            <a:r>
              <a:rPr lang="nl-NL" sz="2000" dirty="0" smtClean="0">
                <a:latin typeface="Calibri" pitchFamily="34" charset="0"/>
              </a:rPr>
              <a:t> </a:t>
            </a:r>
            <a:r>
              <a:rPr lang="nl-NL" sz="2000" dirty="0" err="1" smtClean="0">
                <a:latin typeface="Calibri" pitchFamily="34" charset="0"/>
              </a:rPr>
              <a:t>about</a:t>
            </a:r>
            <a:r>
              <a:rPr lang="nl-NL" sz="2000" dirty="0" smtClean="0">
                <a:latin typeface="Calibri" pitchFamily="34" charset="0"/>
              </a:rPr>
              <a:t> </a:t>
            </a:r>
            <a:r>
              <a:rPr lang="nl-NL" sz="2000" dirty="0" err="1" smtClean="0">
                <a:latin typeface="Calibri" pitchFamily="34" charset="0"/>
              </a:rPr>
              <a:t>the</a:t>
            </a:r>
            <a:r>
              <a:rPr lang="nl-NL" sz="2000" dirty="0" smtClean="0">
                <a:latin typeface="Calibri" pitchFamily="34" charset="0"/>
              </a:rPr>
              <a:t> </a:t>
            </a:r>
            <a:r>
              <a:rPr lang="nl-NL" sz="2000" dirty="0" err="1" smtClean="0">
                <a:latin typeface="Calibri" pitchFamily="34" charset="0"/>
              </a:rPr>
              <a:t>genetic</a:t>
            </a:r>
            <a:r>
              <a:rPr lang="nl-NL" sz="2000" dirty="0" smtClean="0">
                <a:latin typeface="Calibri" pitchFamily="34" charset="0"/>
              </a:rPr>
              <a:t> basis of XP </a:t>
            </a:r>
            <a:r>
              <a:rPr lang="nl-NL" sz="2000" dirty="0" err="1" smtClean="0">
                <a:latin typeface="Calibri" pitchFamily="34" charset="0"/>
              </a:rPr>
              <a:t>from</a:t>
            </a:r>
            <a:r>
              <a:rPr lang="nl-NL" sz="2000" dirty="0" smtClean="0">
                <a:latin typeface="Calibri" pitchFamily="34" charset="0"/>
              </a:rPr>
              <a:t> these data?</a:t>
            </a:r>
          </a:p>
        </p:txBody>
      </p:sp>
      <p:graphicFrame>
        <p:nvGraphicFramePr>
          <p:cNvPr id="68703" name="Group 95"/>
          <p:cNvGraphicFramePr>
            <a:graphicFrameLocks noGrp="1"/>
          </p:cNvGraphicFramePr>
          <p:nvPr>
            <p:ph sz="half" idx="2"/>
            <p:extLst>
              <p:ext uri="{D42A27DB-BD31-4B8C-83A1-F6EECF244321}">
                <p14:modId xmlns:p14="http://schemas.microsoft.com/office/powerpoint/2010/main" val="1794200994"/>
              </p:ext>
            </p:extLst>
          </p:nvPr>
        </p:nvGraphicFramePr>
        <p:xfrm>
          <a:off x="457200" y="3624263"/>
          <a:ext cx="8229600" cy="2682240"/>
        </p:xfrm>
        <a:graphic>
          <a:graphicData uri="http://schemas.openxmlformats.org/drawingml/2006/table">
            <a:tbl>
              <a:tblPr/>
              <a:tblGrid>
                <a:gridCol w="10287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319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1600" b="1"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XP7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l-NL" sz="1600" b="1" i="0" u="none" strike="noStrike" cap="none" normalizeH="0" baseline="0" dirty="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1287" name="Text Box 96"/>
          <p:cNvSpPr txBox="1">
            <a:spLocks noChangeArrowheads="1"/>
          </p:cNvSpPr>
          <p:nvPr/>
        </p:nvSpPr>
        <p:spPr bwMode="auto">
          <a:xfrm>
            <a:off x="871538" y="6386513"/>
            <a:ext cx="7600950" cy="366712"/>
          </a:xfrm>
          <a:prstGeom prst="rect">
            <a:avLst/>
          </a:prstGeom>
          <a:noFill/>
          <a:ln w="9525">
            <a:noFill/>
            <a:miter lim="800000"/>
            <a:headEnd/>
            <a:tailEnd/>
          </a:ln>
        </p:spPr>
        <p:txBody>
          <a:bodyPr>
            <a:spAutoFit/>
          </a:bodyPr>
          <a:lstStyle/>
          <a:p>
            <a:pPr>
              <a:spcBef>
                <a:spcPct val="50000"/>
              </a:spcBef>
            </a:pPr>
            <a:r>
              <a:rPr lang="nl-NL">
                <a:latin typeface="Calibri" pitchFamily="34" charset="0"/>
              </a:rPr>
              <a:t>+ = complementing; - = noncomplementing</a:t>
            </a:r>
          </a:p>
        </p:txBody>
      </p:sp>
      <p:sp>
        <p:nvSpPr>
          <p:cNvPr id="2" name="Afgeronde rechthoek 1"/>
          <p:cNvSpPr/>
          <p:nvPr/>
        </p:nvSpPr>
        <p:spPr>
          <a:xfrm>
            <a:off x="291253" y="3544253"/>
            <a:ext cx="2025227" cy="145446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Afgeronde rechthoek 6"/>
          <p:cNvSpPr/>
          <p:nvPr/>
        </p:nvSpPr>
        <p:spPr>
          <a:xfrm>
            <a:off x="5527040" y="5182130"/>
            <a:ext cx="1137920" cy="120438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Afgeronde rechthoek 7"/>
          <p:cNvSpPr/>
          <p:nvPr/>
        </p:nvSpPr>
        <p:spPr>
          <a:xfrm>
            <a:off x="4412827" y="4965383"/>
            <a:ext cx="789094" cy="3860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00873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763" name="Group 115"/>
          <p:cNvGraphicFramePr>
            <a:graphicFrameLocks noGrp="1"/>
          </p:cNvGraphicFramePr>
          <p:nvPr>
            <p:extLst>
              <p:ext uri="{D42A27DB-BD31-4B8C-83A1-F6EECF244321}">
                <p14:modId xmlns:p14="http://schemas.microsoft.com/office/powerpoint/2010/main" val="220060031"/>
              </p:ext>
            </p:extLst>
          </p:nvPr>
        </p:nvGraphicFramePr>
        <p:xfrm>
          <a:off x="561763" y="1940665"/>
          <a:ext cx="6096000" cy="4064002"/>
        </p:xfrm>
        <a:graphic>
          <a:graphicData uri="http://schemas.openxmlformats.org/drawingml/2006/table">
            <a:tbl>
              <a:tblPr/>
              <a:tblGrid>
                <a:gridCol w="677863">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677862">
                  <a:extLst>
                    <a:ext uri="{9D8B030D-6E8A-4147-A177-3AD203B41FA5}">
                      <a16:colId xmlns:a16="http://schemas.microsoft.com/office/drawing/2014/main" val="20002"/>
                    </a:ext>
                  </a:extLst>
                </a:gridCol>
                <a:gridCol w="677863">
                  <a:extLst>
                    <a:ext uri="{9D8B030D-6E8A-4147-A177-3AD203B41FA5}">
                      <a16:colId xmlns:a16="http://schemas.microsoft.com/office/drawing/2014/main" val="20003"/>
                    </a:ext>
                  </a:extLst>
                </a:gridCol>
                <a:gridCol w="676275">
                  <a:extLst>
                    <a:ext uri="{9D8B030D-6E8A-4147-A177-3AD203B41FA5}">
                      <a16:colId xmlns:a16="http://schemas.microsoft.com/office/drawing/2014/main" val="20004"/>
                    </a:ext>
                  </a:extLst>
                </a:gridCol>
                <a:gridCol w="677862">
                  <a:extLst>
                    <a:ext uri="{9D8B030D-6E8A-4147-A177-3AD203B41FA5}">
                      <a16:colId xmlns:a16="http://schemas.microsoft.com/office/drawing/2014/main" val="20005"/>
                    </a:ext>
                  </a:extLst>
                </a:gridCol>
                <a:gridCol w="677863">
                  <a:extLst>
                    <a:ext uri="{9D8B030D-6E8A-4147-A177-3AD203B41FA5}">
                      <a16:colId xmlns:a16="http://schemas.microsoft.com/office/drawing/2014/main" val="20006"/>
                    </a:ext>
                  </a:extLst>
                </a:gridCol>
                <a:gridCol w="676275">
                  <a:extLst>
                    <a:ext uri="{9D8B030D-6E8A-4147-A177-3AD203B41FA5}">
                      <a16:colId xmlns:a16="http://schemas.microsoft.com/office/drawing/2014/main" val="20007"/>
                    </a:ext>
                  </a:extLst>
                </a:gridCol>
                <a:gridCol w="677862">
                  <a:extLst>
                    <a:ext uri="{9D8B030D-6E8A-4147-A177-3AD203B41FA5}">
                      <a16:colId xmlns:a16="http://schemas.microsoft.com/office/drawing/2014/main" val="20008"/>
                    </a:ext>
                  </a:extLst>
                </a:gridCol>
              </a:tblGrid>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XP1</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XP2</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XP3</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XP4</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XP5</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XP6</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XP7</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XP8</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XP1</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XP2</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XP3</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XP4</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XP5</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XP6</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XP7</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XP8</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a:t>
                      </a:r>
                      <a:endParaRPr kumimoji="0" lang="nl-NL"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a:t>
                      </a:r>
                      <a:endParaRPr kumimoji="0" lang="nl-NL"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t>
                      </a:r>
                      <a:endParaRPr kumimoji="0" lang="nl-NL" sz="20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cs typeface="Arial" charset="0"/>
                        </a:rPr>
                        <a:t>-</a:t>
                      </a:r>
                      <a:endParaRPr kumimoji="0" lang="nl-NL" sz="2000" b="0" i="0" u="none" strike="noStrike" cap="none" normalizeH="0" baseline="0" dirty="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2328" name="Text Box 116"/>
          <p:cNvSpPr txBox="1">
            <a:spLocks noChangeArrowheads="1"/>
          </p:cNvSpPr>
          <p:nvPr/>
        </p:nvSpPr>
        <p:spPr bwMode="auto">
          <a:xfrm>
            <a:off x="1055476" y="6069752"/>
            <a:ext cx="5538787" cy="366713"/>
          </a:xfrm>
          <a:prstGeom prst="rect">
            <a:avLst/>
          </a:prstGeom>
          <a:noFill/>
          <a:ln w="9525">
            <a:noFill/>
            <a:miter lim="800000"/>
            <a:headEnd/>
            <a:tailEnd/>
          </a:ln>
        </p:spPr>
        <p:txBody>
          <a:bodyPr>
            <a:spAutoFit/>
          </a:bodyPr>
          <a:lstStyle/>
          <a:p>
            <a:pPr>
              <a:spcBef>
                <a:spcPct val="50000"/>
              </a:spcBef>
            </a:pPr>
            <a:r>
              <a:rPr lang="en-US" dirty="0">
                <a:latin typeface="Calibri" pitchFamily="34" charset="0"/>
              </a:rPr>
              <a:t>+ = </a:t>
            </a:r>
            <a:r>
              <a:rPr lang="en-US" dirty="0" err="1">
                <a:latin typeface="Calibri" pitchFamily="34" charset="0"/>
              </a:rPr>
              <a:t>complementerend</a:t>
            </a:r>
            <a:r>
              <a:rPr lang="en-US" dirty="0">
                <a:latin typeface="Calibri" pitchFamily="34" charset="0"/>
              </a:rPr>
              <a:t>; - = </a:t>
            </a:r>
            <a:r>
              <a:rPr lang="en-US" dirty="0" err="1">
                <a:latin typeface="Calibri" pitchFamily="34" charset="0"/>
              </a:rPr>
              <a:t>niet-complementerend</a:t>
            </a:r>
            <a:endParaRPr lang="nl-NL" dirty="0">
              <a:latin typeface="Calibri" pitchFamily="34" charset="0"/>
            </a:endParaRPr>
          </a:p>
        </p:txBody>
      </p:sp>
      <p:sp>
        <p:nvSpPr>
          <p:cNvPr id="52329" name="Text Box 117"/>
          <p:cNvSpPr txBox="1">
            <a:spLocks noChangeArrowheads="1"/>
          </p:cNvSpPr>
          <p:nvPr/>
        </p:nvSpPr>
        <p:spPr bwMode="auto">
          <a:xfrm>
            <a:off x="457200" y="946150"/>
            <a:ext cx="7324725" cy="830997"/>
          </a:xfrm>
          <a:prstGeom prst="rect">
            <a:avLst/>
          </a:prstGeom>
          <a:noFill/>
          <a:ln w="9525">
            <a:noFill/>
            <a:miter lim="800000"/>
            <a:headEnd/>
            <a:tailEnd/>
          </a:ln>
        </p:spPr>
        <p:txBody>
          <a:bodyPr>
            <a:spAutoFit/>
          </a:bodyPr>
          <a:lstStyle/>
          <a:p>
            <a:pPr>
              <a:spcBef>
                <a:spcPct val="50000"/>
              </a:spcBef>
            </a:pPr>
            <a:r>
              <a:rPr lang="en-US" sz="2400" dirty="0" err="1">
                <a:latin typeface="Calibri" pitchFamily="34" charset="0"/>
              </a:rPr>
              <a:t>Welke</a:t>
            </a:r>
            <a:r>
              <a:rPr lang="en-US" sz="2400" dirty="0">
                <a:latin typeface="Calibri" pitchFamily="34" charset="0"/>
              </a:rPr>
              <a:t> </a:t>
            </a:r>
            <a:r>
              <a:rPr lang="en-US" sz="2400" dirty="0" err="1">
                <a:latin typeface="Calibri" pitchFamily="34" charset="0"/>
              </a:rPr>
              <a:t>stammen</a:t>
            </a:r>
            <a:r>
              <a:rPr lang="en-US" sz="2400" dirty="0">
                <a:latin typeface="Calibri" pitchFamily="34" charset="0"/>
              </a:rPr>
              <a:t> </a:t>
            </a:r>
            <a:r>
              <a:rPr lang="en-US" sz="2400" dirty="0" err="1">
                <a:latin typeface="Calibri" pitchFamily="34" charset="0"/>
              </a:rPr>
              <a:t>horen</a:t>
            </a:r>
            <a:r>
              <a:rPr lang="en-US" sz="2400" dirty="0">
                <a:latin typeface="Calibri" pitchFamily="34" charset="0"/>
              </a:rPr>
              <a:t> </a:t>
            </a:r>
            <a:r>
              <a:rPr lang="en-US" sz="2400" dirty="0" err="1">
                <a:latin typeface="Calibri" pitchFamily="34" charset="0"/>
              </a:rPr>
              <a:t>bij</a:t>
            </a:r>
            <a:r>
              <a:rPr lang="en-US" sz="2400" dirty="0">
                <a:latin typeface="Calibri" pitchFamily="34" charset="0"/>
              </a:rPr>
              <a:t> </a:t>
            </a:r>
            <a:r>
              <a:rPr lang="en-US" sz="2400" dirty="0" err="1">
                <a:latin typeface="Calibri" pitchFamily="34" charset="0"/>
              </a:rPr>
              <a:t>dezelfde</a:t>
            </a:r>
            <a:r>
              <a:rPr lang="en-US" sz="2400" dirty="0">
                <a:latin typeface="Calibri" pitchFamily="34" charset="0"/>
              </a:rPr>
              <a:t> </a:t>
            </a:r>
            <a:r>
              <a:rPr lang="en-US" sz="2400" dirty="0" err="1">
                <a:latin typeface="Calibri" pitchFamily="34" charset="0"/>
              </a:rPr>
              <a:t>groep</a:t>
            </a:r>
            <a:r>
              <a:rPr lang="en-US" sz="2400" dirty="0">
                <a:latin typeface="Calibri" pitchFamily="34" charset="0"/>
              </a:rPr>
              <a:t>, </a:t>
            </a:r>
            <a:r>
              <a:rPr lang="en-US" sz="2400" dirty="0" err="1">
                <a:latin typeface="Calibri" pitchFamily="34" charset="0"/>
              </a:rPr>
              <a:t>en</a:t>
            </a:r>
            <a:r>
              <a:rPr lang="en-US" sz="2400" dirty="0">
                <a:latin typeface="Calibri" pitchFamily="34" charset="0"/>
              </a:rPr>
              <a:t> </a:t>
            </a:r>
            <a:r>
              <a:rPr lang="en-US" sz="2400" dirty="0" err="1">
                <a:latin typeface="Calibri" pitchFamily="34" charset="0"/>
              </a:rPr>
              <a:t>hoeveel</a:t>
            </a:r>
            <a:r>
              <a:rPr lang="en-US" sz="2400" dirty="0">
                <a:latin typeface="Calibri" pitchFamily="34" charset="0"/>
              </a:rPr>
              <a:t> </a:t>
            </a:r>
            <a:r>
              <a:rPr lang="en-US" sz="2400" dirty="0" err="1">
                <a:latin typeface="Calibri" pitchFamily="34" charset="0"/>
              </a:rPr>
              <a:t>groepen</a:t>
            </a:r>
            <a:r>
              <a:rPr lang="en-US" sz="2400" dirty="0">
                <a:latin typeface="Calibri" pitchFamily="34" charset="0"/>
              </a:rPr>
              <a:t> </a:t>
            </a:r>
            <a:r>
              <a:rPr lang="en-US" sz="2400" dirty="0" err="1">
                <a:latin typeface="Calibri" pitchFamily="34" charset="0"/>
              </a:rPr>
              <a:t>zijn</a:t>
            </a:r>
            <a:r>
              <a:rPr lang="en-US" sz="2400" dirty="0">
                <a:latin typeface="Calibri" pitchFamily="34" charset="0"/>
              </a:rPr>
              <a:t> </a:t>
            </a:r>
            <a:r>
              <a:rPr lang="en-US" sz="2400" dirty="0" err="1">
                <a:latin typeface="Calibri" pitchFamily="34" charset="0"/>
              </a:rPr>
              <a:t>er</a:t>
            </a:r>
            <a:r>
              <a:rPr lang="en-US" sz="2400" dirty="0">
                <a:latin typeface="Calibri" pitchFamily="34" charset="0"/>
              </a:rPr>
              <a:t>?</a:t>
            </a:r>
            <a:endParaRPr lang="nl-NL" sz="2400" dirty="0">
              <a:latin typeface="Calibri" pitchFamily="34" charset="0"/>
            </a:endParaRPr>
          </a:p>
        </p:txBody>
      </p:sp>
      <p:sp>
        <p:nvSpPr>
          <p:cNvPr id="52330" name="Rectangle 118"/>
          <p:cNvSpPr>
            <a:spLocks noGrp="1" noChangeArrowheads="1"/>
          </p:cNvSpPr>
          <p:nvPr>
            <p:ph type="title"/>
          </p:nvPr>
        </p:nvSpPr>
        <p:spPr>
          <a:xfrm>
            <a:off x="457200" y="274638"/>
            <a:ext cx="8229600" cy="671512"/>
          </a:xfrm>
        </p:spPr>
        <p:txBody>
          <a:bodyPr/>
          <a:lstStyle/>
          <a:p>
            <a:pPr eaLnBrk="1" hangingPunct="1"/>
            <a:r>
              <a:rPr lang="en-US" sz="4000" b="1" dirty="0" err="1" smtClean="0">
                <a:solidFill>
                  <a:srgbClr val="FF6600"/>
                </a:solidFill>
                <a:latin typeface="Calibri" pitchFamily="34" charset="0"/>
              </a:rPr>
              <a:t>Opdracht</a:t>
            </a:r>
            <a:endParaRPr lang="nl-NL" sz="4000" b="1" dirty="0" smtClean="0">
              <a:solidFill>
                <a:srgbClr val="FF6600"/>
              </a:solidFill>
              <a:latin typeface="Calibri" pitchFamily="34" charset="0"/>
            </a:endParaRPr>
          </a:p>
        </p:txBody>
      </p:sp>
      <p:sp>
        <p:nvSpPr>
          <p:cNvPr id="2" name="Rechthoek 1"/>
          <p:cNvSpPr/>
          <p:nvPr/>
        </p:nvSpPr>
        <p:spPr>
          <a:xfrm>
            <a:off x="7088293" y="3268985"/>
            <a:ext cx="1886373" cy="2800767"/>
          </a:xfrm>
          <a:prstGeom prst="rect">
            <a:avLst/>
          </a:prstGeom>
        </p:spPr>
        <p:txBody>
          <a:bodyPr wrap="square">
            <a:spAutoFit/>
          </a:bodyPr>
          <a:lstStyle/>
          <a:p>
            <a:r>
              <a:rPr lang="nl-NL" sz="2200" dirty="0">
                <a:solidFill>
                  <a:srgbClr val="0000FF"/>
                </a:solidFill>
              </a:rPr>
              <a:t>Groep 1:	</a:t>
            </a:r>
            <a:endParaRPr lang="nl-NL" sz="2200" dirty="0" smtClean="0">
              <a:solidFill>
                <a:srgbClr val="0000FF"/>
              </a:solidFill>
            </a:endParaRPr>
          </a:p>
          <a:p>
            <a:r>
              <a:rPr lang="nl-NL" sz="2200" dirty="0" smtClean="0">
                <a:solidFill>
                  <a:srgbClr val="0000FF"/>
                </a:solidFill>
              </a:rPr>
              <a:t>XP1</a:t>
            </a:r>
            <a:r>
              <a:rPr lang="nl-NL" sz="2200" dirty="0">
                <a:solidFill>
                  <a:srgbClr val="0000FF"/>
                </a:solidFill>
              </a:rPr>
              <a:t>, XP4, XP8</a:t>
            </a:r>
          </a:p>
          <a:p>
            <a:endParaRPr lang="nl-NL" sz="2200" dirty="0" smtClean="0">
              <a:solidFill>
                <a:srgbClr val="0000FF"/>
              </a:solidFill>
            </a:endParaRPr>
          </a:p>
          <a:p>
            <a:r>
              <a:rPr lang="nl-NL" sz="2200" dirty="0" smtClean="0">
                <a:solidFill>
                  <a:srgbClr val="0000FF"/>
                </a:solidFill>
              </a:rPr>
              <a:t>Groep </a:t>
            </a:r>
            <a:r>
              <a:rPr lang="nl-NL" sz="2200" dirty="0">
                <a:solidFill>
                  <a:srgbClr val="0000FF"/>
                </a:solidFill>
              </a:rPr>
              <a:t>2:	</a:t>
            </a:r>
            <a:endParaRPr lang="nl-NL" sz="2200" dirty="0" smtClean="0">
              <a:solidFill>
                <a:srgbClr val="0000FF"/>
              </a:solidFill>
            </a:endParaRPr>
          </a:p>
          <a:p>
            <a:r>
              <a:rPr lang="nl-NL" sz="2200" dirty="0" smtClean="0">
                <a:solidFill>
                  <a:srgbClr val="0000FF"/>
                </a:solidFill>
              </a:rPr>
              <a:t>XP2</a:t>
            </a:r>
            <a:r>
              <a:rPr lang="nl-NL" sz="2200" dirty="0">
                <a:solidFill>
                  <a:srgbClr val="0000FF"/>
                </a:solidFill>
              </a:rPr>
              <a:t>, XP3, XP6</a:t>
            </a:r>
          </a:p>
          <a:p>
            <a:endParaRPr lang="nl-NL" sz="2200" dirty="0" smtClean="0">
              <a:solidFill>
                <a:srgbClr val="0000FF"/>
              </a:solidFill>
            </a:endParaRPr>
          </a:p>
          <a:p>
            <a:r>
              <a:rPr lang="nl-NL" sz="2200" dirty="0" smtClean="0">
                <a:solidFill>
                  <a:srgbClr val="0000FF"/>
                </a:solidFill>
              </a:rPr>
              <a:t>Groep </a:t>
            </a:r>
            <a:r>
              <a:rPr lang="nl-NL" sz="2200" dirty="0">
                <a:solidFill>
                  <a:srgbClr val="0000FF"/>
                </a:solidFill>
              </a:rPr>
              <a:t>3:	</a:t>
            </a:r>
            <a:endParaRPr lang="nl-NL" sz="2200" dirty="0" smtClean="0">
              <a:solidFill>
                <a:srgbClr val="0000FF"/>
              </a:solidFill>
            </a:endParaRPr>
          </a:p>
          <a:p>
            <a:r>
              <a:rPr lang="nl-NL" sz="2200" dirty="0" smtClean="0">
                <a:solidFill>
                  <a:srgbClr val="0000FF"/>
                </a:solidFill>
              </a:rPr>
              <a:t>XP5</a:t>
            </a:r>
            <a:r>
              <a:rPr lang="nl-NL" sz="2200" dirty="0">
                <a:solidFill>
                  <a:srgbClr val="0000FF"/>
                </a:solidFill>
              </a:rPr>
              <a:t>, XP7</a:t>
            </a:r>
          </a:p>
        </p:txBody>
      </p:sp>
    </p:spTree>
    <p:extLst>
      <p:ext uri="{BB962C8B-B14F-4D97-AF65-F5344CB8AC3E}">
        <p14:creationId xmlns:p14="http://schemas.microsoft.com/office/powerpoint/2010/main" val="17815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540143" y="343386"/>
            <a:ext cx="7701333" cy="1077218"/>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6600"/>
                </a:solidFill>
                <a:latin typeface="Calibri" pitchFamily="34" charset="0"/>
              </a:rPr>
              <a:t>Organisms use </a:t>
            </a:r>
            <a:r>
              <a:rPr lang="en-US" sz="3200" b="1" u="sng" dirty="0">
                <a:solidFill>
                  <a:srgbClr val="FF6600"/>
                </a:solidFill>
                <a:latin typeface="Calibri" pitchFamily="34" charset="0"/>
              </a:rPr>
              <a:t>DNA-repair </a:t>
            </a:r>
            <a:r>
              <a:rPr lang="en-US" sz="3200" b="1" u="sng" dirty="0" smtClean="0">
                <a:solidFill>
                  <a:srgbClr val="FF6600"/>
                </a:solidFill>
                <a:latin typeface="Calibri" pitchFamily="34" charset="0"/>
              </a:rPr>
              <a:t>systems </a:t>
            </a:r>
            <a:r>
              <a:rPr lang="en-US" sz="3200" b="1" dirty="0" smtClean="0">
                <a:solidFill>
                  <a:srgbClr val="FF6600"/>
                </a:solidFill>
                <a:latin typeface="Calibri" pitchFamily="34" charset="0"/>
              </a:rPr>
              <a:t>to counteract mutations</a:t>
            </a:r>
            <a:endParaRPr lang="en-US" sz="3200" b="1" dirty="0">
              <a:solidFill>
                <a:srgbClr val="FF6600"/>
              </a:solidFill>
              <a:latin typeface="Calibri" pitchFamily="34" charset="0"/>
            </a:endParaRPr>
          </a:p>
        </p:txBody>
      </p:sp>
      <p:sp>
        <p:nvSpPr>
          <p:cNvPr id="2" name="Rechthoek 1"/>
          <p:cNvSpPr/>
          <p:nvPr/>
        </p:nvSpPr>
        <p:spPr>
          <a:xfrm>
            <a:off x="540143" y="1697487"/>
            <a:ext cx="8116177" cy="4154984"/>
          </a:xfrm>
          <a:prstGeom prst="rect">
            <a:avLst/>
          </a:prstGeom>
        </p:spPr>
        <p:txBody>
          <a:bodyPr wrap="square">
            <a:spAutoFit/>
          </a:bodyPr>
          <a:lstStyle/>
          <a:p>
            <a:pPr marL="452438" indent="-452438">
              <a:spcBef>
                <a:spcPct val="50000"/>
              </a:spcBef>
              <a:buFontTx/>
              <a:buChar char="•"/>
            </a:pPr>
            <a:r>
              <a:rPr lang="en-US" sz="2400" dirty="0">
                <a:solidFill>
                  <a:schemeClr val="bg1">
                    <a:lumMod val="65000"/>
                  </a:schemeClr>
                </a:solidFill>
                <a:latin typeface="Calibri" pitchFamily="34" charset="0"/>
              </a:rPr>
              <a:t>Proofreading (during replication) </a:t>
            </a:r>
          </a:p>
          <a:p>
            <a:pPr marL="452438" indent="-452438">
              <a:spcBef>
                <a:spcPct val="50000"/>
              </a:spcBef>
              <a:buFontTx/>
              <a:buChar char="•"/>
            </a:pPr>
            <a:r>
              <a:rPr lang="en-US" sz="2400" dirty="0" err="1">
                <a:solidFill>
                  <a:schemeClr val="bg1">
                    <a:lumMod val="65000"/>
                  </a:schemeClr>
                </a:solidFill>
                <a:latin typeface="Calibri" pitchFamily="34" charset="0"/>
              </a:rPr>
              <a:t>Postreplication</a:t>
            </a:r>
            <a:r>
              <a:rPr lang="en-US" sz="2400" dirty="0">
                <a:solidFill>
                  <a:schemeClr val="bg1">
                    <a:lumMod val="65000"/>
                  </a:schemeClr>
                </a:solidFill>
                <a:latin typeface="Calibri" pitchFamily="34" charset="0"/>
              </a:rPr>
              <a:t> repair (just after replication)</a:t>
            </a:r>
          </a:p>
          <a:p>
            <a:pPr marL="452438" indent="-452438">
              <a:spcBef>
                <a:spcPct val="50000"/>
              </a:spcBef>
              <a:buFontTx/>
              <a:buChar char="•"/>
            </a:pPr>
            <a:r>
              <a:rPr lang="en-US" sz="2400" dirty="0">
                <a:solidFill>
                  <a:schemeClr val="bg1">
                    <a:lumMod val="65000"/>
                  </a:schemeClr>
                </a:solidFill>
                <a:latin typeface="Calibri" pitchFamily="34" charset="0"/>
              </a:rPr>
              <a:t>Mismatch repair (just after replication)</a:t>
            </a:r>
          </a:p>
          <a:p>
            <a:pPr marL="452438" indent="-452438">
              <a:spcBef>
                <a:spcPct val="50000"/>
              </a:spcBef>
              <a:buFontTx/>
              <a:buChar char="•"/>
            </a:pPr>
            <a:r>
              <a:rPr lang="en-US" sz="2400" dirty="0" err="1">
                <a:solidFill>
                  <a:schemeClr val="bg1">
                    <a:lumMod val="65000"/>
                  </a:schemeClr>
                </a:solidFill>
                <a:latin typeface="Calibri" pitchFamily="34" charset="0"/>
              </a:rPr>
              <a:t>Photoreactivation</a:t>
            </a:r>
            <a:r>
              <a:rPr lang="en-US" sz="2400" dirty="0">
                <a:solidFill>
                  <a:schemeClr val="bg1">
                    <a:lumMod val="65000"/>
                  </a:schemeClr>
                </a:solidFill>
                <a:latin typeface="Calibri" pitchFamily="34" charset="0"/>
              </a:rPr>
              <a:t> repair</a:t>
            </a:r>
          </a:p>
          <a:p>
            <a:pPr marL="452438" indent="-452438">
              <a:spcBef>
                <a:spcPct val="50000"/>
              </a:spcBef>
              <a:buFontTx/>
              <a:buChar char="•"/>
            </a:pPr>
            <a:r>
              <a:rPr lang="en-US" sz="2400" dirty="0">
                <a:solidFill>
                  <a:schemeClr val="bg1">
                    <a:lumMod val="65000"/>
                  </a:schemeClr>
                </a:solidFill>
                <a:latin typeface="Calibri" pitchFamily="34" charset="0"/>
              </a:rPr>
              <a:t>Excision repair (base and nucleotide)</a:t>
            </a:r>
          </a:p>
          <a:p>
            <a:pPr marL="452438" indent="-452438">
              <a:spcBef>
                <a:spcPct val="50000"/>
              </a:spcBef>
              <a:buFontTx/>
              <a:buChar char="•"/>
            </a:pPr>
            <a:r>
              <a:rPr lang="en-US" sz="2400" dirty="0">
                <a:latin typeface="Calibri" pitchFamily="34" charset="0"/>
              </a:rPr>
              <a:t>Double strand break repair: homologous recombination and non-homologous end joining</a:t>
            </a:r>
          </a:p>
          <a:p>
            <a:pPr marL="452438" indent="-452438">
              <a:spcBef>
                <a:spcPct val="50000"/>
              </a:spcBef>
              <a:buFontTx/>
              <a:buChar char="•"/>
            </a:pPr>
            <a:r>
              <a:rPr lang="en-US" sz="2400" dirty="0">
                <a:latin typeface="Calibri" pitchFamily="34" charset="0"/>
              </a:rPr>
              <a:t>SOS-repair</a:t>
            </a:r>
          </a:p>
        </p:txBody>
      </p:sp>
    </p:spTree>
    <p:extLst>
      <p:ext uri="{BB962C8B-B14F-4D97-AF65-F5344CB8AC3E}">
        <p14:creationId xmlns:p14="http://schemas.microsoft.com/office/powerpoint/2010/main" val="1479689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a:xfrm>
            <a:off x="352227" y="103695"/>
            <a:ext cx="3131792" cy="1940614"/>
          </a:xfrm>
        </p:spPr>
        <p:txBody>
          <a:bodyPr/>
          <a:lstStyle/>
          <a:p>
            <a:pPr algn="l" eaLnBrk="1" hangingPunct="1"/>
            <a:r>
              <a:rPr lang="en-US" sz="2800" b="1" dirty="0" smtClean="0">
                <a:solidFill>
                  <a:srgbClr val="FF6600"/>
                </a:solidFill>
                <a:latin typeface="Calibri" pitchFamily="34" charset="0"/>
              </a:rPr>
              <a:t>Double strand break repair, </a:t>
            </a:r>
            <a:br>
              <a:rPr lang="en-US" sz="2800" b="1" dirty="0" smtClean="0">
                <a:solidFill>
                  <a:srgbClr val="FF6600"/>
                </a:solidFill>
                <a:latin typeface="Calibri" pitchFamily="34" charset="0"/>
              </a:rPr>
            </a:br>
            <a:r>
              <a:rPr lang="en-US" sz="2800" b="1" dirty="0" smtClean="0">
                <a:solidFill>
                  <a:srgbClr val="FF6600"/>
                </a:solidFill>
                <a:latin typeface="Calibri" pitchFamily="34" charset="0"/>
              </a:rPr>
              <a:t>via </a:t>
            </a:r>
            <a:r>
              <a:rPr lang="en-US" sz="2800" b="1" u="sng" dirty="0" smtClean="0">
                <a:solidFill>
                  <a:srgbClr val="FF6600"/>
                </a:solidFill>
                <a:latin typeface="Calibri" pitchFamily="34" charset="0"/>
              </a:rPr>
              <a:t>homologous </a:t>
            </a:r>
            <a:r>
              <a:rPr lang="en-US" sz="2800" b="1" dirty="0" smtClean="0">
                <a:solidFill>
                  <a:srgbClr val="FF6600"/>
                </a:solidFill>
                <a:latin typeface="Calibri" pitchFamily="34" charset="0"/>
              </a:rPr>
              <a:t>recombination</a:t>
            </a:r>
            <a:endParaRPr lang="nl-NL" sz="2800" b="1" dirty="0" smtClean="0">
              <a:solidFill>
                <a:srgbClr val="FF6600"/>
              </a:solidFill>
              <a:latin typeface="Calibri"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058" y="103695"/>
            <a:ext cx="4382993" cy="6714372"/>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79" y="2628900"/>
            <a:ext cx="2139950"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6"/>
          <p:cNvSpPr txBox="1"/>
          <p:nvPr/>
        </p:nvSpPr>
        <p:spPr>
          <a:xfrm>
            <a:off x="422374" y="3880857"/>
            <a:ext cx="2821606" cy="1015663"/>
          </a:xfrm>
          <a:prstGeom prst="rect">
            <a:avLst/>
          </a:prstGeom>
          <a:noFill/>
        </p:spPr>
        <p:txBody>
          <a:bodyPr wrap="none" rtlCol="0">
            <a:spAutoFit/>
          </a:bodyPr>
          <a:lstStyle/>
          <a:p>
            <a:r>
              <a:rPr lang="nl-NL" sz="2000" dirty="0" smtClean="0"/>
              <a:t>Kan alleen in de late S </a:t>
            </a:r>
          </a:p>
          <a:p>
            <a:r>
              <a:rPr lang="nl-NL" sz="2000" dirty="0" smtClean="0"/>
              <a:t>of de vroege G2-fase </a:t>
            </a:r>
          </a:p>
          <a:p>
            <a:r>
              <a:rPr lang="nl-NL" sz="2000" dirty="0" smtClean="0"/>
              <a:t>van de cel.</a:t>
            </a:r>
            <a:endParaRPr lang="nl-NL" sz="2000" dirty="0"/>
          </a:p>
        </p:txBody>
      </p:sp>
      <p:sp>
        <p:nvSpPr>
          <p:cNvPr id="7" name="Tekstvak 6"/>
          <p:cNvSpPr txBox="1"/>
          <p:nvPr/>
        </p:nvSpPr>
        <p:spPr>
          <a:xfrm>
            <a:off x="429479" y="6104240"/>
            <a:ext cx="2492990" cy="369332"/>
          </a:xfrm>
          <a:prstGeom prst="rect">
            <a:avLst/>
          </a:prstGeom>
          <a:noFill/>
        </p:spPr>
        <p:txBody>
          <a:bodyPr wrap="none" rtlCol="0">
            <a:spAutoFit/>
          </a:bodyPr>
          <a:lstStyle/>
          <a:p>
            <a:r>
              <a:rPr lang="nl-NL" dirty="0" smtClean="0">
                <a:hlinkClick r:id="rId5"/>
              </a:rPr>
              <a:t>filmpje extra met uitleg</a:t>
            </a:r>
            <a:endParaRPr lang="nl-NL" dirty="0"/>
          </a:p>
        </p:txBody>
      </p:sp>
    </p:spTree>
    <p:extLst>
      <p:ext uri="{BB962C8B-B14F-4D97-AF65-F5344CB8AC3E}">
        <p14:creationId xmlns:p14="http://schemas.microsoft.com/office/powerpoint/2010/main" val="2744944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1384288" y="1459522"/>
            <a:ext cx="5276468" cy="5065775"/>
          </a:xfrm>
          <a:prstGeom prst="rect">
            <a:avLst/>
          </a:prstGeom>
        </p:spPr>
      </p:pic>
      <p:sp>
        <p:nvSpPr>
          <p:cNvPr id="46083" name="Text Box 9"/>
          <p:cNvSpPr txBox="1">
            <a:spLocks noChangeArrowheads="1"/>
          </p:cNvSpPr>
          <p:nvPr/>
        </p:nvSpPr>
        <p:spPr bwMode="auto">
          <a:xfrm>
            <a:off x="140678" y="89577"/>
            <a:ext cx="8887778" cy="954107"/>
          </a:xfrm>
          <a:prstGeom prst="rect">
            <a:avLst/>
          </a:prstGeom>
          <a:noFill/>
          <a:ln w="9525">
            <a:noFill/>
            <a:miter lim="800000"/>
            <a:headEnd/>
            <a:tailEnd/>
          </a:ln>
        </p:spPr>
        <p:txBody>
          <a:bodyPr wrap="square">
            <a:spAutoFit/>
          </a:bodyPr>
          <a:lstStyle/>
          <a:p>
            <a:pPr>
              <a:spcBef>
                <a:spcPct val="50000"/>
              </a:spcBef>
            </a:pPr>
            <a:r>
              <a:rPr lang="en-US" sz="2800" b="1" dirty="0">
                <a:solidFill>
                  <a:srgbClr val="FF6600"/>
                </a:solidFill>
                <a:latin typeface="Calibri" pitchFamily="34" charset="0"/>
              </a:rPr>
              <a:t>Double-strand break repair via </a:t>
            </a:r>
            <a:r>
              <a:rPr lang="en-US" sz="2800" b="1" u="sng" dirty="0" smtClean="0">
                <a:solidFill>
                  <a:srgbClr val="FF6600"/>
                </a:solidFill>
                <a:latin typeface="Calibri" pitchFamily="34" charset="0"/>
              </a:rPr>
              <a:t>homologous</a:t>
            </a:r>
            <a:r>
              <a:rPr lang="en-US" sz="2800" b="1" dirty="0" smtClean="0">
                <a:solidFill>
                  <a:srgbClr val="FF6600"/>
                </a:solidFill>
                <a:latin typeface="Calibri" pitchFamily="34" charset="0"/>
              </a:rPr>
              <a:t> recombination (HR) and </a:t>
            </a:r>
            <a:r>
              <a:rPr lang="en-US" sz="2800" b="1" u="sng" dirty="0" smtClean="0">
                <a:solidFill>
                  <a:srgbClr val="FF6600"/>
                </a:solidFill>
                <a:latin typeface="Calibri" pitchFamily="34" charset="0"/>
              </a:rPr>
              <a:t>non-homologous</a:t>
            </a:r>
            <a:r>
              <a:rPr lang="en-US" sz="2800" b="1" dirty="0" smtClean="0">
                <a:solidFill>
                  <a:srgbClr val="FF6600"/>
                </a:solidFill>
                <a:latin typeface="Calibri" pitchFamily="34" charset="0"/>
              </a:rPr>
              <a:t> end joining (NHEJ) </a:t>
            </a:r>
            <a:endParaRPr lang="en-US" sz="2800" b="1" dirty="0">
              <a:solidFill>
                <a:srgbClr val="FF6600"/>
              </a:solidFill>
              <a:latin typeface="Calibri" pitchFamily="34" charset="0"/>
            </a:endParaRPr>
          </a:p>
        </p:txBody>
      </p:sp>
      <p:sp>
        <p:nvSpPr>
          <p:cNvPr id="3" name="Rechthoek 2"/>
          <p:cNvSpPr/>
          <p:nvPr/>
        </p:nvSpPr>
        <p:spPr>
          <a:xfrm>
            <a:off x="481997" y="6525297"/>
            <a:ext cx="1648208" cy="215444"/>
          </a:xfrm>
          <a:prstGeom prst="rect">
            <a:avLst/>
          </a:prstGeom>
        </p:spPr>
        <p:txBody>
          <a:bodyPr wrap="none">
            <a:spAutoFit/>
          </a:bodyPr>
          <a:lstStyle/>
          <a:p>
            <a:r>
              <a:rPr lang="nl-NL" sz="800" dirty="0"/>
              <a:t>http://finkelsteinlab.org/research</a:t>
            </a:r>
          </a:p>
        </p:txBody>
      </p:sp>
      <p:sp>
        <p:nvSpPr>
          <p:cNvPr id="4" name="Tekstvak 3"/>
          <p:cNvSpPr txBox="1"/>
          <p:nvPr/>
        </p:nvSpPr>
        <p:spPr>
          <a:xfrm>
            <a:off x="5122750" y="5650369"/>
            <a:ext cx="3831336" cy="646331"/>
          </a:xfrm>
          <a:prstGeom prst="rect">
            <a:avLst/>
          </a:prstGeom>
          <a:noFill/>
        </p:spPr>
        <p:txBody>
          <a:bodyPr wrap="square" rtlCol="0">
            <a:spAutoFit/>
          </a:bodyPr>
          <a:lstStyle/>
          <a:p>
            <a:r>
              <a:rPr lang="nl-NL" b="1" dirty="0" smtClean="0"/>
              <a:t>HR</a:t>
            </a:r>
            <a:r>
              <a:rPr lang="nl-NL" dirty="0" smtClean="0"/>
              <a:t> – </a:t>
            </a:r>
            <a:r>
              <a:rPr lang="nl-NL" dirty="0" err="1" smtClean="0"/>
              <a:t>Homologous</a:t>
            </a:r>
            <a:r>
              <a:rPr lang="nl-NL" dirty="0" smtClean="0"/>
              <a:t> </a:t>
            </a:r>
            <a:r>
              <a:rPr lang="nl-NL" dirty="0" err="1" smtClean="0"/>
              <a:t>Recombination</a:t>
            </a:r>
            <a:endParaRPr lang="nl-NL" dirty="0" smtClean="0"/>
          </a:p>
          <a:p>
            <a:r>
              <a:rPr lang="nl-NL" b="1" dirty="0" smtClean="0"/>
              <a:t>NHEJ </a:t>
            </a:r>
            <a:r>
              <a:rPr lang="nl-NL" dirty="0" smtClean="0"/>
              <a:t>– Non-</a:t>
            </a:r>
            <a:r>
              <a:rPr lang="nl-NL" dirty="0" err="1" smtClean="0"/>
              <a:t>Homologous</a:t>
            </a:r>
            <a:r>
              <a:rPr lang="nl-NL" dirty="0" smtClean="0"/>
              <a:t> End </a:t>
            </a:r>
            <a:r>
              <a:rPr lang="nl-NL" dirty="0" err="1" smtClean="0"/>
              <a:t>Joining</a:t>
            </a:r>
            <a:endParaRPr lang="nl-NL" dirty="0"/>
          </a:p>
        </p:txBody>
      </p:sp>
      <p:sp>
        <p:nvSpPr>
          <p:cNvPr id="5" name="Tekstvak 4"/>
          <p:cNvSpPr txBox="1"/>
          <p:nvPr/>
        </p:nvSpPr>
        <p:spPr>
          <a:xfrm>
            <a:off x="5122750" y="6233395"/>
            <a:ext cx="2792928" cy="369332"/>
          </a:xfrm>
          <a:prstGeom prst="rect">
            <a:avLst/>
          </a:prstGeom>
          <a:noFill/>
        </p:spPr>
        <p:txBody>
          <a:bodyPr wrap="square" rtlCol="0">
            <a:spAutoFit/>
          </a:bodyPr>
          <a:lstStyle/>
          <a:p>
            <a:r>
              <a:rPr lang="nl-NL" dirty="0" smtClean="0">
                <a:hlinkClick r:id="rId4"/>
              </a:rPr>
              <a:t>Filmpje extra NHEJ</a:t>
            </a:r>
            <a:endParaRPr lang="nl-NL" dirty="0"/>
          </a:p>
        </p:txBody>
      </p:sp>
      <p:sp>
        <p:nvSpPr>
          <p:cNvPr id="6" name="Tekstvak 5"/>
          <p:cNvSpPr txBox="1"/>
          <p:nvPr/>
        </p:nvSpPr>
        <p:spPr>
          <a:xfrm>
            <a:off x="5820384" y="2718115"/>
            <a:ext cx="1338910" cy="369332"/>
          </a:xfrm>
          <a:prstGeom prst="rect">
            <a:avLst/>
          </a:prstGeom>
          <a:noFill/>
        </p:spPr>
        <p:txBody>
          <a:bodyPr wrap="square" rtlCol="0">
            <a:spAutoFit/>
          </a:bodyPr>
          <a:lstStyle/>
          <a:p>
            <a:r>
              <a:rPr lang="nl-NL" dirty="0" smtClean="0"/>
              <a:t>In G1-fase</a:t>
            </a:r>
            <a:endParaRPr lang="nl-NL" dirty="0"/>
          </a:p>
        </p:txBody>
      </p:sp>
      <p:sp>
        <p:nvSpPr>
          <p:cNvPr id="8" name="Tekstvak 7"/>
          <p:cNvSpPr txBox="1"/>
          <p:nvPr/>
        </p:nvSpPr>
        <p:spPr>
          <a:xfrm>
            <a:off x="2188144" y="2718115"/>
            <a:ext cx="1338910" cy="369332"/>
          </a:xfrm>
          <a:prstGeom prst="rect">
            <a:avLst/>
          </a:prstGeom>
          <a:noFill/>
        </p:spPr>
        <p:txBody>
          <a:bodyPr wrap="square" rtlCol="0">
            <a:spAutoFit/>
          </a:bodyPr>
          <a:lstStyle/>
          <a:p>
            <a:r>
              <a:rPr lang="nl-NL" dirty="0" smtClean="0"/>
              <a:t>In G2-fase</a:t>
            </a:r>
            <a:endParaRPr lang="nl-NL" dirty="0"/>
          </a:p>
        </p:txBody>
      </p:sp>
    </p:spTree>
    <p:extLst>
      <p:ext uri="{BB962C8B-B14F-4D97-AF65-F5344CB8AC3E}">
        <p14:creationId xmlns:p14="http://schemas.microsoft.com/office/powerpoint/2010/main" val="3585204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41" r="51637"/>
          <a:stretch/>
        </p:blipFill>
        <p:spPr bwMode="auto">
          <a:xfrm>
            <a:off x="4880494" y="1728624"/>
            <a:ext cx="3234806" cy="482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13134" y="193972"/>
            <a:ext cx="8541306" cy="1384995"/>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BRCA1 – Centrale rol in DNA </a:t>
            </a:r>
            <a:r>
              <a:rPr lang="nl-NL" sz="3200" b="1" dirty="0" err="1" smtClean="0">
                <a:solidFill>
                  <a:srgbClr val="FF6600"/>
                </a:solidFill>
                <a:latin typeface="Calibri" panose="020F0502020204030204" pitchFamily="34" charset="0"/>
                <a:cs typeface="Calibri" panose="020F0502020204030204" pitchFamily="34" charset="0"/>
              </a:rPr>
              <a:t>repair</a:t>
            </a:r>
            <a:endParaRPr lang="nl-NL" sz="3200" b="1" dirty="0" smtClean="0">
              <a:solidFill>
                <a:srgbClr val="FF6600"/>
              </a:solidFill>
              <a:latin typeface="Calibri" panose="020F0502020204030204" pitchFamily="34" charset="0"/>
              <a:cs typeface="Calibri" panose="020F0502020204030204" pitchFamily="34" charset="0"/>
            </a:endParaRPr>
          </a:p>
          <a:p>
            <a:r>
              <a:rPr lang="nl-NL" sz="2600" dirty="0" smtClean="0">
                <a:latin typeface="Calibri" panose="020F0502020204030204" pitchFamily="34" charset="0"/>
                <a:cs typeface="Calibri" panose="020F0502020204030204" pitchFamily="34" charset="0"/>
              </a:rPr>
              <a:t>Betrokken bij </a:t>
            </a:r>
            <a:r>
              <a:rPr lang="nl-NL" sz="2600" dirty="0" err="1" smtClean="0">
                <a:latin typeface="Calibri" panose="020F0502020204030204" pitchFamily="34" charset="0"/>
                <a:cs typeface="Calibri" panose="020F0502020204030204" pitchFamily="34" charset="0"/>
              </a:rPr>
              <a:t>homologous</a:t>
            </a:r>
            <a:r>
              <a:rPr lang="nl-NL" sz="2600" dirty="0" smtClean="0">
                <a:latin typeface="Calibri" panose="020F0502020204030204" pitchFamily="34" charset="0"/>
                <a:cs typeface="Calibri" panose="020F0502020204030204" pitchFamily="34" charset="0"/>
              </a:rPr>
              <a:t> </a:t>
            </a:r>
            <a:r>
              <a:rPr lang="nl-NL" sz="2600" dirty="0" err="1" smtClean="0">
                <a:latin typeface="Calibri" panose="020F0502020204030204" pitchFamily="34" charset="0"/>
                <a:cs typeface="Calibri" panose="020F0502020204030204" pitchFamily="34" charset="0"/>
              </a:rPr>
              <a:t>recombination</a:t>
            </a:r>
            <a:r>
              <a:rPr lang="nl-NL" sz="2600" dirty="0" smtClean="0">
                <a:latin typeface="Calibri" panose="020F0502020204030204" pitchFamily="34" charset="0"/>
                <a:cs typeface="Calibri" panose="020F0502020204030204" pitchFamily="34" charset="0"/>
              </a:rPr>
              <a:t> en non-</a:t>
            </a:r>
            <a:r>
              <a:rPr lang="nl-NL" sz="2600" dirty="0" err="1" smtClean="0">
                <a:latin typeface="Calibri" panose="020F0502020204030204" pitchFamily="34" charset="0"/>
                <a:cs typeface="Calibri" panose="020F0502020204030204" pitchFamily="34" charset="0"/>
              </a:rPr>
              <a:t>homologous</a:t>
            </a:r>
            <a:r>
              <a:rPr lang="nl-NL" sz="2600" dirty="0" smtClean="0">
                <a:latin typeface="Calibri" panose="020F0502020204030204" pitchFamily="34" charset="0"/>
                <a:cs typeface="Calibri" panose="020F0502020204030204" pitchFamily="34" charset="0"/>
              </a:rPr>
              <a:t> end </a:t>
            </a:r>
            <a:r>
              <a:rPr lang="nl-NL" sz="2600" dirty="0" err="1" smtClean="0">
                <a:latin typeface="Calibri" panose="020F0502020204030204" pitchFamily="34" charset="0"/>
                <a:cs typeface="Calibri" panose="020F0502020204030204" pitchFamily="34" charset="0"/>
              </a:rPr>
              <a:t>joining</a:t>
            </a:r>
            <a:endParaRPr lang="nl-NL" sz="2600" dirty="0">
              <a:latin typeface="Calibri" panose="020F0502020204030204" pitchFamily="34" charset="0"/>
              <a:cs typeface="Calibri" panose="020F0502020204030204" pitchFamily="34"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063"/>
          <a:stretch/>
        </p:blipFill>
        <p:spPr bwMode="auto">
          <a:xfrm>
            <a:off x="922020" y="1728624"/>
            <a:ext cx="3328412" cy="482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70086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548680"/>
            <a:ext cx="6042586" cy="646331"/>
          </a:xfrm>
          <a:prstGeom prst="rect">
            <a:avLst/>
          </a:prstGeom>
          <a:noFill/>
        </p:spPr>
        <p:txBody>
          <a:bodyPr wrap="square" rtlCol="0">
            <a:spAutoFit/>
          </a:bodyPr>
          <a:lstStyle/>
          <a:p>
            <a:r>
              <a:rPr lang="nl-NL" sz="3600" b="1" dirty="0" smtClean="0">
                <a:solidFill>
                  <a:srgbClr val="FF6600"/>
                </a:solidFill>
                <a:latin typeface="Calibri" panose="020F0502020204030204" pitchFamily="34" charset="0"/>
                <a:cs typeface="Calibri" panose="020F0502020204030204" pitchFamily="34" charset="0"/>
              </a:rPr>
              <a:t>SOS </a:t>
            </a:r>
            <a:r>
              <a:rPr lang="nl-NL" sz="3600" b="1" dirty="0" err="1" smtClean="0">
                <a:solidFill>
                  <a:srgbClr val="FF6600"/>
                </a:solidFill>
                <a:latin typeface="Calibri" panose="020F0502020204030204" pitchFamily="34" charset="0"/>
                <a:cs typeface="Calibri" panose="020F0502020204030204" pitchFamily="34" charset="0"/>
              </a:rPr>
              <a:t>repair</a:t>
            </a:r>
            <a:r>
              <a:rPr lang="nl-NL" sz="3600" b="1" dirty="0" smtClean="0">
                <a:solidFill>
                  <a:srgbClr val="FF6600"/>
                </a:solidFill>
                <a:latin typeface="Calibri" panose="020F0502020204030204" pitchFamily="34" charset="0"/>
                <a:cs typeface="Calibri" panose="020F0502020204030204" pitchFamily="34" charset="0"/>
              </a:rPr>
              <a:t> system</a:t>
            </a:r>
            <a:endParaRPr lang="nl-NL" sz="3600" b="1" dirty="0">
              <a:solidFill>
                <a:srgbClr val="FF6600"/>
              </a:solidFill>
              <a:latin typeface="Calibri" panose="020F0502020204030204" pitchFamily="34" charset="0"/>
              <a:cs typeface="Calibri" panose="020F0502020204030204" pitchFamily="34" charset="0"/>
            </a:endParaRPr>
          </a:p>
        </p:txBody>
      </p:sp>
      <p:sp>
        <p:nvSpPr>
          <p:cNvPr id="3" name="TextBox 2"/>
          <p:cNvSpPr txBox="1"/>
          <p:nvPr/>
        </p:nvSpPr>
        <p:spPr>
          <a:xfrm>
            <a:off x="1006749" y="1778828"/>
            <a:ext cx="6683965" cy="3139321"/>
          </a:xfrm>
          <a:prstGeom prst="rect">
            <a:avLst/>
          </a:prstGeom>
          <a:noFill/>
        </p:spPr>
        <p:txBody>
          <a:bodyPr wrap="square" rtlCol="0">
            <a:spAutoFit/>
          </a:bodyPr>
          <a:lstStyle/>
          <a:p>
            <a:r>
              <a:rPr lang="nl-NL" sz="2200" dirty="0" smtClean="0">
                <a:latin typeface="Calibri" panose="020F0502020204030204" pitchFamily="34" charset="0"/>
                <a:cs typeface="Calibri" panose="020F0502020204030204" pitchFamily="34" charset="0"/>
              </a:rPr>
              <a:t>Na te veel UV schade, te veel om te repareren</a:t>
            </a:r>
          </a:p>
          <a:p>
            <a:endParaRPr lang="nl-NL" sz="2200" dirty="0" smtClean="0">
              <a:latin typeface="Calibri" panose="020F0502020204030204" pitchFamily="34" charset="0"/>
              <a:cs typeface="Calibri" panose="020F0502020204030204" pitchFamily="34" charset="0"/>
            </a:endParaRPr>
          </a:p>
          <a:p>
            <a:r>
              <a:rPr lang="nl-NL" sz="2200" dirty="0" smtClean="0">
                <a:latin typeface="Calibri" panose="020F0502020204030204" pitchFamily="34" charset="0"/>
                <a:cs typeface="Calibri" panose="020F0502020204030204" pitchFamily="34" charset="0"/>
              </a:rPr>
              <a:t>20 eiwitten in werking</a:t>
            </a:r>
          </a:p>
          <a:p>
            <a:endParaRPr lang="nl-NL" sz="2200" dirty="0" smtClean="0">
              <a:latin typeface="Calibri" panose="020F0502020204030204" pitchFamily="34" charset="0"/>
              <a:cs typeface="Calibri" panose="020F0502020204030204" pitchFamily="34" charset="0"/>
            </a:endParaRPr>
          </a:p>
          <a:p>
            <a:r>
              <a:rPr lang="nl-NL" sz="2200" dirty="0" smtClean="0">
                <a:latin typeface="Calibri" panose="020F0502020204030204" pitchFamily="34" charset="0"/>
                <a:cs typeface="Calibri" panose="020F0502020204030204" pitchFamily="34" charset="0"/>
              </a:rPr>
              <a:t>DNA replicatie kan doorgaan</a:t>
            </a:r>
          </a:p>
          <a:p>
            <a:endParaRPr lang="nl-NL" sz="2200" dirty="0" smtClean="0">
              <a:latin typeface="Calibri" panose="020F0502020204030204" pitchFamily="34" charset="0"/>
              <a:cs typeface="Calibri" panose="020F0502020204030204" pitchFamily="34" charset="0"/>
            </a:endParaRPr>
          </a:p>
          <a:p>
            <a:r>
              <a:rPr lang="nl-NL" sz="2200" dirty="0" smtClean="0">
                <a:latin typeface="Calibri" panose="020F0502020204030204" pitchFamily="34" charset="0"/>
                <a:cs typeface="Calibri" panose="020F0502020204030204" pitchFamily="34" charset="0"/>
              </a:rPr>
              <a:t>Random inserties op slechte stukken</a:t>
            </a:r>
          </a:p>
          <a:p>
            <a:endParaRPr lang="nl-NL" sz="2200" dirty="0" smtClean="0">
              <a:latin typeface="Calibri" panose="020F0502020204030204" pitchFamily="34" charset="0"/>
              <a:cs typeface="Calibri" panose="020F0502020204030204" pitchFamily="34" charset="0"/>
            </a:endParaRPr>
          </a:p>
          <a:p>
            <a:r>
              <a:rPr lang="nl-NL" sz="2200" dirty="0" smtClean="0">
                <a:latin typeface="Calibri" panose="020F0502020204030204" pitchFamily="34" charset="0"/>
                <a:cs typeface="Calibri" panose="020F0502020204030204" pitchFamily="34" charset="0"/>
              </a:rPr>
              <a:t>Mutageen proces, maar wellicht wel overleven</a:t>
            </a:r>
            <a:endParaRPr lang="nl-NL"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4360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4"/>
          <p:cNvSpPr txBox="1">
            <a:spLocks noChangeArrowheads="1"/>
          </p:cNvSpPr>
          <p:nvPr/>
        </p:nvSpPr>
        <p:spPr bwMode="auto">
          <a:xfrm>
            <a:off x="540143" y="343386"/>
            <a:ext cx="7701333" cy="1077218"/>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6600"/>
                </a:solidFill>
                <a:latin typeface="Calibri" pitchFamily="34" charset="0"/>
              </a:rPr>
              <a:t>Organisms use </a:t>
            </a:r>
            <a:r>
              <a:rPr lang="en-US" sz="3200" b="1" u="sng" dirty="0">
                <a:solidFill>
                  <a:srgbClr val="FF6600"/>
                </a:solidFill>
                <a:latin typeface="Calibri" pitchFamily="34" charset="0"/>
              </a:rPr>
              <a:t>DNA-repair </a:t>
            </a:r>
            <a:r>
              <a:rPr lang="en-US" sz="3200" b="1" u="sng" dirty="0" smtClean="0">
                <a:solidFill>
                  <a:srgbClr val="FF6600"/>
                </a:solidFill>
                <a:latin typeface="Calibri" pitchFamily="34" charset="0"/>
              </a:rPr>
              <a:t>systems </a:t>
            </a:r>
            <a:r>
              <a:rPr lang="en-US" sz="3200" b="1" dirty="0" smtClean="0">
                <a:solidFill>
                  <a:srgbClr val="FF6600"/>
                </a:solidFill>
                <a:latin typeface="Calibri" pitchFamily="34" charset="0"/>
              </a:rPr>
              <a:t>to counteract mutations</a:t>
            </a:r>
            <a:endParaRPr lang="en-US" sz="3200" b="1" dirty="0">
              <a:solidFill>
                <a:srgbClr val="FF6600"/>
              </a:solidFill>
              <a:latin typeface="Calibri" pitchFamily="34" charset="0"/>
            </a:endParaRPr>
          </a:p>
        </p:txBody>
      </p:sp>
      <p:sp>
        <p:nvSpPr>
          <p:cNvPr id="2" name="Rechthoek 1"/>
          <p:cNvSpPr/>
          <p:nvPr/>
        </p:nvSpPr>
        <p:spPr>
          <a:xfrm>
            <a:off x="540143" y="1697487"/>
            <a:ext cx="8116177" cy="4154984"/>
          </a:xfrm>
          <a:prstGeom prst="rect">
            <a:avLst/>
          </a:prstGeom>
        </p:spPr>
        <p:txBody>
          <a:bodyPr wrap="square">
            <a:spAutoFit/>
          </a:bodyPr>
          <a:lstStyle/>
          <a:p>
            <a:pPr marL="452438" indent="-452438">
              <a:spcBef>
                <a:spcPct val="50000"/>
              </a:spcBef>
              <a:buFontTx/>
              <a:buChar char="•"/>
            </a:pPr>
            <a:r>
              <a:rPr lang="en-US" sz="2400" dirty="0">
                <a:latin typeface="Calibri" pitchFamily="34" charset="0"/>
              </a:rPr>
              <a:t>Proofreading (during replication) </a:t>
            </a:r>
          </a:p>
          <a:p>
            <a:pPr marL="452438" indent="-452438">
              <a:spcBef>
                <a:spcPct val="50000"/>
              </a:spcBef>
              <a:buFontTx/>
              <a:buChar char="•"/>
            </a:pPr>
            <a:r>
              <a:rPr lang="en-US" sz="2400" dirty="0" err="1">
                <a:latin typeface="Calibri" pitchFamily="34" charset="0"/>
              </a:rPr>
              <a:t>Postreplication</a:t>
            </a:r>
            <a:r>
              <a:rPr lang="en-US" sz="2400" dirty="0">
                <a:latin typeface="Calibri" pitchFamily="34" charset="0"/>
              </a:rPr>
              <a:t> repair (just after replication)</a:t>
            </a:r>
          </a:p>
          <a:p>
            <a:pPr marL="452438" indent="-452438">
              <a:spcBef>
                <a:spcPct val="50000"/>
              </a:spcBef>
              <a:buFontTx/>
              <a:buChar char="•"/>
            </a:pPr>
            <a:r>
              <a:rPr lang="en-US" sz="2400" dirty="0">
                <a:latin typeface="Calibri" pitchFamily="34" charset="0"/>
              </a:rPr>
              <a:t>Mismatch repair (just after replication)</a:t>
            </a:r>
          </a:p>
          <a:p>
            <a:pPr marL="452438" indent="-452438">
              <a:spcBef>
                <a:spcPct val="50000"/>
              </a:spcBef>
              <a:buFontTx/>
              <a:buChar char="•"/>
            </a:pPr>
            <a:r>
              <a:rPr lang="en-US" sz="2400" dirty="0" err="1">
                <a:latin typeface="Calibri" pitchFamily="34" charset="0"/>
              </a:rPr>
              <a:t>Photoreactivation</a:t>
            </a:r>
            <a:r>
              <a:rPr lang="en-US" sz="2400" dirty="0">
                <a:latin typeface="Calibri" pitchFamily="34" charset="0"/>
              </a:rPr>
              <a:t> repair</a:t>
            </a:r>
          </a:p>
          <a:p>
            <a:pPr marL="452438" indent="-452438">
              <a:spcBef>
                <a:spcPct val="50000"/>
              </a:spcBef>
              <a:buFontTx/>
              <a:buChar char="•"/>
            </a:pPr>
            <a:r>
              <a:rPr lang="en-US" sz="2400" dirty="0">
                <a:latin typeface="Calibri" pitchFamily="34" charset="0"/>
              </a:rPr>
              <a:t>Excision repair (base and nucleotide)</a:t>
            </a:r>
          </a:p>
          <a:p>
            <a:pPr marL="452438" indent="-452438">
              <a:spcBef>
                <a:spcPct val="50000"/>
              </a:spcBef>
              <a:buFontTx/>
              <a:buChar char="•"/>
            </a:pPr>
            <a:r>
              <a:rPr lang="en-US" sz="2400" dirty="0">
                <a:latin typeface="Calibri" pitchFamily="34" charset="0"/>
              </a:rPr>
              <a:t>Double strand break repair: homologous recombination and non-homologous end joining</a:t>
            </a:r>
          </a:p>
          <a:p>
            <a:pPr marL="452438" indent="-452438">
              <a:spcBef>
                <a:spcPct val="50000"/>
              </a:spcBef>
              <a:buFontTx/>
              <a:buChar char="•"/>
            </a:pPr>
            <a:r>
              <a:rPr lang="en-US" sz="2400" dirty="0">
                <a:latin typeface="Calibri" pitchFamily="34" charset="0"/>
              </a:rPr>
              <a:t>SOS-repair</a:t>
            </a:r>
          </a:p>
        </p:txBody>
      </p:sp>
    </p:spTree>
    <p:extLst>
      <p:ext uri="{BB962C8B-B14F-4D97-AF65-F5344CB8AC3E}">
        <p14:creationId xmlns:p14="http://schemas.microsoft.com/office/powerpoint/2010/main" val="3236870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20346"/>
            <a:ext cx="7886700" cy="1325563"/>
          </a:xfrm>
        </p:spPr>
        <p:txBody>
          <a:bodyPr/>
          <a:lstStyle/>
          <a:p>
            <a:pPr eaLnBrk="1" hangingPunct="1"/>
            <a:r>
              <a:rPr lang="nl-NL" b="1" dirty="0" err="1" smtClean="0">
                <a:solidFill>
                  <a:srgbClr val="FF6600"/>
                </a:solidFill>
                <a:latin typeface="Calibri" pitchFamily="34" charset="0"/>
              </a:rPr>
              <a:t>Stability</a:t>
            </a:r>
            <a:r>
              <a:rPr lang="nl-NL" b="1" dirty="0" smtClean="0">
                <a:solidFill>
                  <a:srgbClr val="FF6600"/>
                </a:solidFill>
                <a:latin typeface="Calibri" pitchFamily="34" charset="0"/>
              </a:rPr>
              <a:t> versus </a:t>
            </a:r>
            <a:r>
              <a:rPr lang="nl-NL" b="1" dirty="0" err="1" smtClean="0">
                <a:solidFill>
                  <a:srgbClr val="FF6600"/>
                </a:solidFill>
                <a:latin typeface="Calibri" pitchFamily="34" charset="0"/>
              </a:rPr>
              <a:t>Alterations</a:t>
            </a:r>
            <a:endParaRPr lang="nl-NL" b="1" dirty="0" smtClean="0">
              <a:solidFill>
                <a:srgbClr val="FF6600"/>
              </a:solidFill>
              <a:latin typeface="Calibri" pitchFamily="34" charset="0"/>
            </a:endParaRPr>
          </a:p>
        </p:txBody>
      </p:sp>
      <p:sp>
        <p:nvSpPr>
          <p:cNvPr id="3075" name="Rectangle 3"/>
          <p:cNvSpPr>
            <a:spLocks noGrp="1" noChangeArrowheads="1"/>
          </p:cNvSpPr>
          <p:nvPr>
            <p:ph type="body" idx="1"/>
          </p:nvPr>
        </p:nvSpPr>
        <p:spPr>
          <a:xfrm>
            <a:off x="457200" y="1600201"/>
            <a:ext cx="8229600" cy="4323522"/>
          </a:xfrm>
        </p:spPr>
        <p:txBody>
          <a:bodyPr/>
          <a:lstStyle/>
          <a:p>
            <a:pPr marL="0" indent="0" eaLnBrk="1" hangingPunct="1">
              <a:buNone/>
            </a:pPr>
            <a:r>
              <a:rPr lang="nl-NL" sz="2800" u="sng" dirty="0" err="1" smtClean="0">
                <a:latin typeface="Calibri" pitchFamily="34" charset="0"/>
              </a:rPr>
              <a:t>Genetic</a:t>
            </a:r>
            <a:r>
              <a:rPr lang="nl-NL" sz="2800" u="sng" dirty="0" smtClean="0">
                <a:latin typeface="Calibri" pitchFamily="34" charset="0"/>
              </a:rPr>
              <a:t> </a:t>
            </a:r>
            <a:r>
              <a:rPr lang="nl-NL" sz="2800" u="sng" dirty="0" err="1" smtClean="0">
                <a:latin typeface="Calibri" pitchFamily="34" charset="0"/>
              </a:rPr>
              <a:t>stability</a:t>
            </a:r>
            <a:r>
              <a:rPr lang="nl-NL" sz="2800" u="sng" dirty="0" smtClean="0">
                <a:latin typeface="Calibri" pitchFamily="34" charset="0"/>
              </a:rPr>
              <a:t> </a:t>
            </a:r>
            <a:r>
              <a:rPr lang="nl-NL" sz="2800" dirty="0" smtClean="0">
                <a:latin typeface="Calibri" pitchFamily="34" charset="0"/>
              </a:rPr>
              <a:t>is </a:t>
            </a:r>
            <a:r>
              <a:rPr lang="nl-NL" sz="2800" dirty="0" err="1" smtClean="0">
                <a:latin typeface="Calibri" pitchFamily="34" charset="0"/>
              </a:rPr>
              <a:t>essential</a:t>
            </a:r>
            <a:r>
              <a:rPr lang="nl-NL" sz="2800" dirty="0" smtClean="0">
                <a:latin typeface="Calibri" pitchFamily="34" charset="0"/>
              </a:rPr>
              <a:t> </a:t>
            </a:r>
            <a:r>
              <a:rPr lang="nl-NL" sz="2800" dirty="0" err="1" smtClean="0">
                <a:latin typeface="Calibri" pitchFamily="34" charset="0"/>
              </a:rPr>
              <a:t>for</a:t>
            </a:r>
            <a:r>
              <a:rPr lang="nl-NL" sz="2800" dirty="0" smtClean="0">
                <a:latin typeface="Calibri" pitchFamily="34" charset="0"/>
              </a:rPr>
              <a:t> accurate development, </a:t>
            </a:r>
            <a:r>
              <a:rPr lang="nl-NL" sz="2800" dirty="0" err="1" smtClean="0">
                <a:latin typeface="Calibri" pitchFamily="34" charset="0"/>
              </a:rPr>
              <a:t>cellular</a:t>
            </a:r>
            <a:r>
              <a:rPr lang="nl-NL" sz="2800" dirty="0" smtClean="0">
                <a:latin typeface="Calibri" pitchFamily="34" charset="0"/>
              </a:rPr>
              <a:t> </a:t>
            </a:r>
            <a:r>
              <a:rPr lang="nl-NL" sz="2800" dirty="0" err="1" smtClean="0">
                <a:latin typeface="Calibri" pitchFamily="34" charset="0"/>
              </a:rPr>
              <a:t>functions</a:t>
            </a:r>
            <a:r>
              <a:rPr lang="nl-NL" sz="2800" dirty="0" smtClean="0">
                <a:latin typeface="Calibri" pitchFamily="34" charset="0"/>
              </a:rPr>
              <a:t>, </a:t>
            </a:r>
            <a:r>
              <a:rPr lang="nl-NL" sz="2800" dirty="0" err="1" smtClean="0">
                <a:latin typeface="Calibri" pitchFamily="34" charset="0"/>
              </a:rPr>
              <a:t>and</a:t>
            </a:r>
            <a:r>
              <a:rPr lang="nl-NL" sz="2800" dirty="0" smtClean="0">
                <a:latin typeface="Calibri" pitchFamily="34" charset="0"/>
              </a:rPr>
              <a:t> </a:t>
            </a:r>
            <a:r>
              <a:rPr lang="nl-NL" sz="2800" dirty="0" err="1" smtClean="0">
                <a:latin typeface="Calibri" pitchFamily="34" charset="0"/>
              </a:rPr>
              <a:t>the</a:t>
            </a:r>
            <a:r>
              <a:rPr lang="nl-NL" sz="2800" dirty="0" smtClean="0">
                <a:latin typeface="Calibri" pitchFamily="34" charset="0"/>
              </a:rPr>
              <a:t> passage of </a:t>
            </a:r>
            <a:r>
              <a:rPr lang="nl-NL" sz="2800" dirty="0" err="1" smtClean="0">
                <a:latin typeface="Calibri" pitchFamily="34" charset="0"/>
              </a:rPr>
              <a:t>traits</a:t>
            </a:r>
            <a:r>
              <a:rPr lang="nl-NL" sz="2800" dirty="0" smtClean="0">
                <a:latin typeface="Calibri" pitchFamily="34" charset="0"/>
              </a:rPr>
              <a:t> </a:t>
            </a:r>
            <a:r>
              <a:rPr lang="nl-NL" sz="2800" dirty="0" err="1" smtClean="0">
                <a:latin typeface="Calibri" pitchFamily="34" charset="0"/>
              </a:rPr>
              <a:t>to</a:t>
            </a:r>
            <a:r>
              <a:rPr lang="nl-NL" sz="2800" dirty="0" smtClean="0">
                <a:latin typeface="Calibri" pitchFamily="34" charset="0"/>
              </a:rPr>
              <a:t> </a:t>
            </a:r>
            <a:r>
              <a:rPr lang="nl-NL" sz="2800" dirty="0" err="1" smtClean="0">
                <a:latin typeface="Calibri" pitchFamily="34" charset="0"/>
              </a:rPr>
              <a:t>offspring</a:t>
            </a:r>
            <a:r>
              <a:rPr lang="nl-NL" sz="2800" dirty="0" smtClean="0">
                <a:latin typeface="Calibri" pitchFamily="34" charset="0"/>
              </a:rPr>
              <a:t>. In summary, </a:t>
            </a:r>
            <a:r>
              <a:rPr lang="nl-NL" sz="2800" u="sng" dirty="0" err="1" smtClean="0">
                <a:latin typeface="Calibri" pitchFamily="34" charset="0"/>
              </a:rPr>
              <a:t>essential</a:t>
            </a:r>
            <a:r>
              <a:rPr lang="nl-NL" sz="2800" u="sng" dirty="0" smtClean="0">
                <a:latin typeface="Calibri" pitchFamily="34" charset="0"/>
              </a:rPr>
              <a:t> </a:t>
            </a:r>
            <a:r>
              <a:rPr lang="nl-NL" sz="2800" u="sng" dirty="0" err="1" smtClean="0">
                <a:latin typeface="Calibri" pitchFamily="34" charset="0"/>
              </a:rPr>
              <a:t>for</a:t>
            </a:r>
            <a:r>
              <a:rPr lang="nl-NL" sz="2800" u="sng" dirty="0" smtClean="0">
                <a:latin typeface="Calibri" pitchFamily="34" charset="0"/>
              </a:rPr>
              <a:t> preserving a species</a:t>
            </a:r>
            <a:r>
              <a:rPr lang="nl-NL" sz="2800" dirty="0" smtClean="0">
                <a:latin typeface="Calibri" pitchFamily="34" charset="0"/>
              </a:rPr>
              <a:t>.</a:t>
            </a:r>
          </a:p>
          <a:p>
            <a:pPr marL="0" indent="0">
              <a:buNone/>
            </a:pPr>
            <a:endParaRPr lang="nl-NL" sz="2800" dirty="0" smtClean="0">
              <a:latin typeface="Calibri" pitchFamily="34" charset="0"/>
            </a:endParaRPr>
          </a:p>
          <a:p>
            <a:pPr marL="0" indent="0" eaLnBrk="1" hangingPunct="1">
              <a:buNone/>
            </a:pPr>
            <a:r>
              <a:rPr lang="nl-NL" sz="2800" b="1" dirty="0" smtClean="0">
                <a:latin typeface="Calibri" pitchFamily="34" charset="0"/>
              </a:rPr>
              <a:t>But</a:t>
            </a:r>
            <a:r>
              <a:rPr lang="nl-NL" sz="2800" dirty="0" smtClean="0">
                <a:latin typeface="Calibri" pitchFamily="34" charset="0"/>
              </a:rPr>
              <a:t>… </a:t>
            </a:r>
            <a:r>
              <a:rPr lang="nl-NL" sz="2800" dirty="0" err="1" smtClean="0">
                <a:latin typeface="Calibri" pitchFamily="34" charset="0"/>
              </a:rPr>
              <a:t>several</a:t>
            </a:r>
            <a:r>
              <a:rPr lang="nl-NL" sz="2800" dirty="0" smtClean="0">
                <a:latin typeface="Calibri" pitchFamily="34" charset="0"/>
              </a:rPr>
              <a:t> </a:t>
            </a:r>
            <a:r>
              <a:rPr lang="nl-NL" sz="2800" dirty="0" err="1" smtClean="0">
                <a:latin typeface="Calibri" pitchFamily="34" charset="0"/>
              </a:rPr>
              <a:t>genome</a:t>
            </a:r>
            <a:r>
              <a:rPr lang="nl-NL" sz="2800" dirty="0" smtClean="0">
                <a:latin typeface="Calibri" pitchFamily="34" charset="0"/>
              </a:rPr>
              <a:t> </a:t>
            </a:r>
            <a:r>
              <a:rPr lang="nl-NL" sz="2800" dirty="0" err="1" smtClean="0">
                <a:latin typeface="Calibri" pitchFamily="34" charset="0"/>
              </a:rPr>
              <a:t>altering</a:t>
            </a:r>
            <a:r>
              <a:rPr lang="nl-NL" sz="2800" dirty="0" smtClean="0">
                <a:latin typeface="Calibri" pitchFamily="34" charset="0"/>
              </a:rPr>
              <a:t> </a:t>
            </a:r>
            <a:r>
              <a:rPr lang="nl-NL" sz="2800" dirty="0" err="1" smtClean="0">
                <a:latin typeface="Calibri" pitchFamily="34" charset="0"/>
              </a:rPr>
              <a:t>forces</a:t>
            </a:r>
            <a:r>
              <a:rPr lang="nl-NL" sz="2800" dirty="0" smtClean="0">
                <a:latin typeface="Calibri" pitchFamily="34" charset="0"/>
              </a:rPr>
              <a:t> are present, </a:t>
            </a:r>
            <a:r>
              <a:rPr lang="nl-NL" sz="2800" dirty="0" err="1" smtClean="0">
                <a:latin typeface="Calibri" pitchFamily="34" charset="0"/>
              </a:rPr>
              <a:t>mutations</a:t>
            </a:r>
            <a:r>
              <a:rPr lang="nl-NL" sz="2800" dirty="0" smtClean="0">
                <a:latin typeface="Calibri" pitchFamily="34" charset="0"/>
              </a:rPr>
              <a:t>, </a:t>
            </a:r>
            <a:r>
              <a:rPr lang="nl-NL" sz="2800" dirty="0" err="1" smtClean="0">
                <a:latin typeface="Calibri" pitchFamily="34" charset="0"/>
              </a:rPr>
              <a:t>rearrangements</a:t>
            </a:r>
            <a:r>
              <a:rPr lang="nl-NL" sz="2800" dirty="0" smtClean="0">
                <a:latin typeface="Calibri" pitchFamily="34" charset="0"/>
              </a:rPr>
              <a:t>, </a:t>
            </a:r>
            <a:r>
              <a:rPr lang="nl-NL" sz="2800" dirty="0" err="1" smtClean="0">
                <a:latin typeface="Calibri" pitchFamily="34" charset="0"/>
              </a:rPr>
              <a:t>transposons</a:t>
            </a:r>
            <a:r>
              <a:rPr lang="nl-NL" sz="2800" dirty="0" smtClean="0">
                <a:latin typeface="Calibri" pitchFamily="34" charset="0"/>
              </a:rPr>
              <a:t>. </a:t>
            </a:r>
          </a:p>
          <a:p>
            <a:pPr marL="0" indent="0" eaLnBrk="1" hangingPunct="1">
              <a:buNone/>
            </a:pPr>
            <a:r>
              <a:rPr lang="nl-NL" sz="2800" dirty="0" smtClean="0">
                <a:latin typeface="Calibri" pitchFamily="34" charset="0"/>
              </a:rPr>
              <a:t>	</a:t>
            </a:r>
          </a:p>
          <a:p>
            <a:pPr marL="0" indent="0" eaLnBrk="1" hangingPunct="1">
              <a:buNone/>
            </a:pPr>
            <a:r>
              <a:rPr lang="nl-NL" sz="2800" dirty="0">
                <a:latin typeface="Calibri" pitchFamily="34" charset="0"/>
              </a:rPr>
              <a:t>	</a:t>
            </a:r>
            <a:r>
              <a:rPr lang="nl-NL" sz="2800" dirty="0" err="1" smtClean="0">
                <a:latin typeface="Calibri" pitchFamily="34" charset="0"/>
              </a:rPr>
              <a:t>Why</a:t>
            </a:r>
            <a:r>
              <a:rPr lang="nl-NL" sz="2800" dirty="0" smtClean="0">
                <a:latin typeface="Calibri" pitchFamily="34" charset="0"/>
              </a:rPr>
              <a:t> ?</a:t>
            </a:r>
            <a:r>
              <a:rPr lang="nl-NL" sz="2800" dirty="0" smtClean="0">
                <a:latin typeface="Calibri" pitchFamily="34" charset="0"/>
                <a:sym typeface="Wingdings" pitchFamily="2" charset="2"/>
              </a:rPr>
              <a:t> </a:t>
            </a:r>
            <a:endParaRPr lang="nl-NL" sz="2800" dirty="0" smtClean="0">
              <a:latin typeface="Calibri" pitchFamily="34" charset="0"/>
            </a:endParaRPr>
          </a:p>
        </p:txBody>
      </p:sp>
      <p:sp>
        <p:nvSpPr>
          <p:cNvPr id="2" name="Tekstvak 1"/>
          <p:cNvSpPr txBox="1"/>
          <p:nvPr/>
        </p:nvSpPr>
        <p:spPr>
          <a:xfrm>
            <a:off x="3150705" y="5367131"/>
            <a:ext cx="4194313" cy="954107"/>
          </a:xfrm>
          <a:prstGeom prst="rect">
            <a:avLst/>
          </a:prstGeom>
          <a:noFill/>
        </p:spPr>
        <p:txBody>
          <a:bodyPr wrap="square" rtlCol="0">
            <a:spAutoFit/>
          </a:bodyPr>
          <a:lstStyle/>
          <a:p>
            <a:r>
              <a:rPr lang="nl-NL" sz="2800" dirty="0" err="1">
                <a:solidFill>
                  <a:srgbClr val="0000FF"/>
                </a:solidFill>
                <a:latin typeface="Calibri" pitchFamily="34" charset="0"/>
                <a:sym typeface="Wingdings" pitchFamily="2" charset="2"/>
              </a:rPr>
              <a:t>Creating</a:t>
            </a:r>
            <a:r>
              <a:rPr lang="nl-NL" sz="2800" dirty="0">
                <a:solidFill>
                  <a:srgbClr val="0000FF"/>
                </a:solidFill>
                <a:latin typeface="Calibri" pitchFamily="34" charset="0"/>
                <a:sym typeface="Wingdings" pitchFamily="2" charset="2"/>
              </a:rPr>
              <a:t> </a:t>
            </a:r>
            <a:r>
              <a:rPr lang="nl-NL" sz="2800" dirty="0" err="1">
                <a:solidFill>
                  <a:srgbClr val="0000FF"/>
                </a:solidFill>
                <a:latin typeface="Calibri" pitchFamily="34" charset="0"/>
                <a:sym typeface="Wingdings" pitchFamily="2" charset="2"/>
              </a:rPr>
              <a:t>diversity</a:t>
            </a:r>
            <a:r>
              <a:rPr lang="nl-NL" sz="2800" dirty="0">
                <a:solidFill>
                  <a:srgbClr val="0000FF"/>
                </a:solidFill>
                <a:latin typeface="Calibri" pitchFamily="34" charset="0"/>
                <a:sym typeface="Wingdings" pitchFamily="2" charset="2"/>
              </a:rPr>
              <a:t>!!!</a:t>
            </a:r>
            <a:endParaRPr lang="nl-NL" sz="2800" dirty="0">
              <a:solidFill>
                <a:srgbClr val="0000FF"/>
              </a:solidFill>
              <a:latin typeface="Calibri" pitchFamily="34" charset="0"/>
            </a:endParaRPr>
          </a:p>
          <a:p>
            <a:endParaRPr lang="nl-NL" sz="2800" dirty="0">
              <a:solidFill>
                <a:srgbClr val="0000FF"/>
              </a:solidFill>
            </a:endParaRPr>
          </a:p>
        </p:txBody>
      </p:sp>
    </p:spTree>
    <p:extLst>
      <p:ext uri="{BB962C8B-B14F-4D97-AF65-F5344CB8AC3E}">
        <p14:creationId xmlns:p14="http://schemas.microsoft.com/office/powerpoint/2010/main" val="313678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404664"/>
            <a:ext cx="8624123" cy="1877437"/>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Opdracht</a:t>
            </a:r>
          </a:p>
          <a:p>
            <a:endParaRPr lang="nl-NL" sz="2800" dirty="0" smtClean="0">
              <a:latin typeface="Calibri" panose="020F0502020204030204" pitchFamily="34" charset="0"/>
              <a:cs typeface="Calibri" panose="020F0502020204030204" pitchFamily="34" charset="0"/>
            </a:endParaRPr>
          </a:p>
          <a:p>
            <a:r>
              <a:rPr lang="nl-NL" sz="2800" dirty="0" err="1" smtClean="0">
                <a:latin typeface="Calibri" panose="020F0502020204030204" pitchFamily="34" charset="0"/>
                <a:cs typeface="Calibri" panose="020F0502020204030204" pitchFamily="34" charset="0"/>
              </a:rPr>
              <a:t>What</a:t>
            </a:r>
            <a:r>
              <a:rPr lang="nl-NL" sz="2800" dirty="0" smtClean="0">
                <a:latin typeface="Calibri" panose="020F0502020204030204" pitchFamily="34" charset="0"/>
                <a:cs typeface="Calibri" panose="020F0502020204030204" pitchFamily="34" charset="0"/>
              </a:rPr>
              <a:t> is </a:t>
            </a:r>
            <a:r>
              <a:rPr lang="nl-NL" sz="2800" dirty="0" err="1" smtClean="0">
                <a:latin typeface="Calibri" panose="020F0502020204030204" pitchFamily="34" charset="0"/>
                <a:cs typeface="Calibri" panose="020F0502020204030204" pitchFamily="34" charset="0"/>
              </a:rPr>
              <a:t>the</a:t>
            </a:r>
            <a:r>
              <a:rPr lang="nl-NL" sz="2800" dirty="0" smtClean="0">
                <a:latin typeface="Calibri" panose="020F0502020204030204" pitchFamily="34" charset="0"/>
                <a:cs typeface="Calibri" panose="020F0502020204030204" pitchFamily="34" charset="0"/>
              </a:rPr>
              <a:t> correct order of </a:t>
            </a:r>
            <a:r>
              <a:rPr lang="nl-NL" sz="2800" dirty="0" err="1" smtClean="0">
                <a:latin typeface="Calibri" panose="020F0502020204030204" pitchFamily="34" charset="0"/>
                <a:cs typeface="Calibri" panose="020F0502020204030204" pitchFamily="34" charset="0"/>
              </a:rPr>
              <a:t>enzymes</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used</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by</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the</a:t>
            </a:r>
            <a:r>
              <a:rPr lang="nl-NL" sz="2800" dirty="0" smtClean="0">
                <a:latin typeface="Calibri" panose="020F0502020204030204" pitchFamily="34" charset="0"/>
                <a:cs typeface="Calibri" panose="020F0502020204030204" pitchFamily="34" charset="0"/>
              </a:rPr>
              <a:t> Mismatch </a:t>
            </a:r>
            <a:r>
              <a:rPr lang="nl-NL" sz="2800" dirty="0" err="1" smtClean="0">
                <a:latin typeface="Calibri" panose="020F0502020204030204" pitchFamily="34" charset="0"/>
                <a:cs typeface="Calibri" panose="020F0502020204030204" pitchFamily="34" charset="0"/>
              </a:rPr>
              <a:t>Repair</a:t>
            </a:r>
            <a:r>
              <a:rPr lang="nl-NL" sz="2800" dirty="0" smtClean="0">
                <a:latin typeface="Calibri" panose="020F0502020204030204" pitchFamily="34" charset="0"/>
                <a:cs typeface="Calibri" panose="020F0502020204030204" pitchFamily="34" charset="0"/>
              </a:rPr>
              <a:t> System</a:t>
            </a:r>
            <a:endParaRPr lang="nl-NL" sz="2800" dirty="0">
              <a:latin typeface="Calibri" panose="020F0502020204030204" pitchFamily="34" charset="0"/>
              <a:cs typeface="Calibri" panose="020F0502020204030204" pitchFamily="34" charset="0"/>
            </a:endParaRPr>
          </a:p>
        </p:txBody>
      </p:sp>
      <p:sp>
        <p:nvSpPr>
          <p:cNvPr id="4" name="TextBox 3"/>
          <p:cNvSpPr txBox="1"/>
          <p:nvPr/>
        </p:nvSpPr>
        <p:spPr>
          <a:xfrm>
            <a:off x="937116" y="2515525"/>
            <a:ext cx="2727029" cy="1384995"/>
          </a:xfrm>
          <a:prstGeom prst="rect">
            <a:avLst/>
          </a:prstGeom>
          <a:noFill/>
        </p:spPr>
        <p:txBody>
          <a:bodyPr wrap="none" rtlCol="0">
            <a:spAutoFit/>
          </a:bodyPr>
          <a:lstStyle/>
          <a:p>
            <a:pPr marL="514350" indent="-514350">
              <a:buAutoNum type="arabicPeriod"/>
            </a:pPr>
            <a:r>
              <a:rPr lang="nl-NL" sz="2800" dirty="0" smtClean="0">
                <a:solidFill>
                  <a:srgbClr val="003399"/>
                </a:solidFill>
                <a:latin typeface="Calibri" panose="020F0502020204030204" pitchFamily="34" charset="0"/>
                <a:cs typeface="Calibri" panose="020F0502020204030204" pitchFamily="34" charset="0"/>
              </a:rPr>
              <a:t>Exonuclease</a:t>
            </a:r>
          </a:p>
          <a:p>
            <a:pPr marL="514350" indent="-514350">
              <a:buAutoNum type="arabicPeriod"/>
            </a:pPr>
            <a:r>
              <a:rPr lang="nl-NL" sz="2800" dirty="0" smtClean="0">
                <a:solidFill>
                  <a:srgbClr val="003399"/>
                </a:solidFill>
                <a:latin typeface="Calibri" panose="020F0502020204030204" pitchFamily="34" charset="0"/>
                <a:cs typeface="Calibri" panose="020F0502020204030204" pitchFamily="34" charset="0"/>
              </a:rPr>
              <a:t>Fosfatase</a:t>
            </a:r>
          </a:p>
          <a:p>
            <a:pPr marL="514350" indent="-514350">
              <a:buAutoNum type="arabicPeriod"/>
            </a:pPr>
            <a:r>
              <a:rPr lang="nl-NL" sz="2800" dirty="0" smtClean="0">
                <a:solidFill>
                  <a:srgbClr val="003399"/>
                </a:solidFill>
                <a:latin typeface="Calibri" panose="020F0502020204030204" pitchFamily="34" charset="0"/>
                <a:cs typeface="Calibri" panose="020F0502020204030204" pitchFamily="34" charset="0"/>
              </a:rPr>
              <a:t>Endonuclease</a:t>
            </a:r>
          </a:p>
        </p:txBody>
      </p:sp>
      <p:sp>
        <p:nvSpPr>
          <p:cNvPr id="5" name="TextBox 4"/>
          <p:cNvSpPr txBox="1"/>
          <p:nvPr/>
        </p:nvSpPr>
        <p:spPr>
          <a:xfrm>
            <a:off x="925234" y="4498332"/>
            <a:ext cx="2727029" cy="1815882"/>
          </a:xfrm>
          <a:prstGeom prst="rect">
            <a:avLst/>
          </a:prstGeom>
          <a:noFill/>
        </p:spPr>
        <p:txBody>
          <a:bodyPr wrap="none" rtlCol="0">
            <a:spAutoFit/>
          </a:bodyPr>
          <a:lstStyle/>
          <a:p>
            <a:pPr marL="514350" indent="-514350">
              <a:buAutoNum type="arabicPeriod"/>
            </a:pPr>
            <a:r>
              <a:rPr lang="nl-NL" sz="2800" dirty="0" smtClean="0">
                <a:solidFill>
                  <a:srgbClr val="FF0000"/>
                </a:solidFill>
                <a:latin typeface="Calibri" panose="020F0502020204030204" pitchFamily="34" charset="0"/>
                <a:cs typeface="Calibri" panose="020F0502020204030204" pitchFamily="34" charset="0"/>
              </a:rPr>
              <a:t>Endonuclease</a:t>
            </a:r>
          </a:p>
          <a:p>
            <a:pPr marL="514350" indent="-514350">
              <a:buAutoNum type="arabicPeriod"/>
            </a:pPr>
            <a:r>
              <a:rPr lang="nl-NL" sz="2800" dirty="0" smtClean="0">
                <a:solidFill>
                  <a:srgbClr val="FF0000"/>
                </a:solidFill>
                <a:latin typeface="Calibri" panose="020F0502020204030204" pitchFamily="34" charset="0"/>
                <a:cs typeface="Calibri" panose="020F0502020204030204" pitchFamily="34" charset="0"/>
              </a:rPr>
              <a:t>Exonuclease</a:t>
            </a:r>
          </a:p>
          <a:p>
            <a:pPr marL="514350" indent="-514350">
              <a:buAutoNum type="arabicPeriod"/>
            </a:pPr>
            <a:r>
              <a:rPr lang="nl-NL" sz="2800" dirty="0" smtClean="0">
                <a:solidFill>
                  <a:srgbClr val="FF0000"/>
                </a:solidFill>
                <a:latin typeface="Calibri" panose="020F0502020204030204" pitchFamily="34" charset="0"/>
                <a:cs typeface="Calibri" panose="020F0502020204030204" pitchFamily="34" charset="0"/>
              </a:rPr>
              <a:t>Polymerase</a:t>
            </a:r>
          </a:p>
          <a:p>
            <a:pPr marL="514350" indent="-514350">
              <a:buAutoNum type="arabicPeriod"/>
            </a:pPr>
            <a:r>
              <a:rPr lang="nl-NL" sz="2800" dirty="0" smtClean="0">
                <a:solidFill>
                  <a:srgbClr val="FF0000"/>
                </a:solidFill>
                <a:latin typeface="Calibri" panose="020F0502020204030204" pitchFamily="34" charset="0"/>
                <a:cs typeface="Calibri" panose="020F0502020204030204" pitchFamily="34" charset="0"/>
              </a:rPr>
              <a:t>Ligase</a:t>
            </a:r>
          </a:p>
        </p:txBody>
      </p:sp>
      <p:sp>
        <p:nvSpPr>
          <p:cNvPr id="6" name="TextBox 5"/>
          <p:cNvSpPr txBox="1"/>
          <p:nvPr/>
        </p:nvSpPr>
        <p:spPr>
          <a:xfrm>
            <a:off x="5241031" y="2501009"/>
            <a:ext cx="2494594" cy="1384995"/>
          </a:xfrm>
          <a:prstGeom prst="rect">
            <a:avLst/>
          </a:prstGeom>
          <a:noFill/>
        </p:spPr>
        <p:txBody>
          <a:bodyPr wrap="none" rtlCol="0">
            <a:spAutoFit/>
          </a:bodyPr>
          <a:lstStyle/>
          <a:p>
            <a:pPr marL="514350" indent="-514350">
              <a:buAutoNum type="arabicPeriod"/>
            </a:pPr>
            <a:r>
              <a:rPr lang="nl-NL" sz="2800" dirty="0" smtClean="0">
                <a:solidFill>
                  <a:srgbClr val="00B050"/>
                </a:solidFill>
                <a:latin typeface="Calibri" panose="020F0502020204030204" pitchFamily="34" charset="0"/>
                <a:cs typeface="Calibri" panose="020F0502020204030204" pitchFamily="34" charset="0"/>
              </a:rPr>
              <a:t>Transferase</a:t>
            </a:r>
          </a:p>
          <a:p>
            <a:pPr marL="514350" indent="-514350">
              <a:buAutoNum type="arabicPeriod"/>
            </a:pPr>
            <a:r>
              <a:rPr lang="nl-NL" sz="2800" dirty="0" smtClean="0">
                <a:solidFill>
                  <a:srgbClr val="00B050"/>
                </a:solidFill>
                <a:latin typeface="Calibri" panose="020F0502020204030204" pitchFamily="34" charset="0"/>
                <a:cs typeface="Calibri" panose="020F0502020204030204" pitchFamily="34" charset="0"/>
              </a:rPr>
              <a:t>Exonuclease</a:t>
            </a:r>
          </a:p>
          <a:p>
            <a:pPr marL="514350" indent="-514350">
              <a:buAutoNum type="arabicPeriod"/>
            </a:pPr>
            <a:r>
              <a:rPr lang="nl-NL" sz="2800" dirty="0" smtClean="0">
                <a:solidFill>
                  <a:srgbClr val="00B050"/>
                </a:solidFill>
                <a:latin typeface="Calibri" panose="020F0502020204030204" pitchFamily="34" charset="0"/>
                <a:cs typeface="Calibri" panose="020F0502020204030204" pitchFamily="34" charset="0"/>
              </a:rPr>
              <a:t>Polymerase</a:t>
            </a:r>
          </a:p>
        </p:txBody>
      </p:sp>
      <p:sp>
        <p:nvSpPr>
          <p:cNvPr id="7" name="TextBox 6"/>
          <p:cNvSpPr txBox="1"/>
          <p:nvPr/>
        </p:nvSpPr>
        <p:spPr>
          <a:xfrm>
            <a:off x="5439612" y="4498332"/>
            <a:ext cx="2494594" cy="1815882"/>
          </a:xfrm>
          <a:prstGeom prst="rect">
            <a:avLst/>
          </a:prstGeom>
          <a:noFill/>
        </p:spPr>
        <p:txBody>
          <a:bodyPr wrap="none" rtlCol="0">
            <a:spAutoFit/>
          </a:bodyPr>
          <a:lstStyle/>
          <a:p>
            <a:pPr marL="514350" indent="-514350">
              <a:buAutoNum type="arabicPeriod"/>
            </a:pPr>
            <a:r>
              <a:rPr lang="nl-NL" sz="2800" dirty="0" smtClean="0">
                <a:solidFill>
                  <a:srgbClr val="990099"/>
                </a:solidFill>
                <a:latin typeface="Calibri" panose="020F0502020204030204" pitchFamily="34" charset="0"/>
                <a:cs typeface="Calibri" panose="020F0502020204030204" pitchFamily="34" charset="0"/>
              </a:rPr>
              <a:t>Kinase</a:t>
            </a:r>
          </a:p>
          <a:p>
            <a:pPr marL="514350" indent="-514350">
              <a:buAutoNum type="arabicPeriod"/>
            </a:pPr>
            <a:r>
              <a:rPr lang="nl-NL" sz="2800" dirty="0" smtClean="0">
                <a:solidFill>
                  <a:srgbClr val="990099"/>
                </a:solidFill>
                <a:latin typeface="Calibri" panose="020F0502020204030204" pitchFamily="34" charset="0"/>
                <a:cs typeface="Calibri" panose="020F0502020204030204" pitchFamily="34" charset="0"/>
              </a:rPr>
              <a:t>Lyase</a:t>
            </a:r>
          </a:p>
          <a:p>
            <a:pPr marL="514350" indent="-514350">
              <a:buAutoNum type="arabicPeriod"/>
            </a:pPr>
            <a:r>
              <a:rPr lang="nl-NL" sz="2800" dirty="0" smtClean="0">
                <a:solidFill>
                  <a:srgbClr val="990099"/>
                </a:solidFill>
                <a:latin typeface="Calibri" panose="020F0502020204030204" pitchFamily="34" charset="0"/>
                <a:cs typeface="Calibri" panose="020F0502020204030204" pitchFamily="34" charset="0"/>
              </a:rPr>
              <a:t>Exonuclease</a:t>
            </a:r>
          </a:p>
          <a:p>
            <a:pPr marL="514350" indent="-514350">
              <a:buAutoNum type="arabicPeriod"/>
            </a:pPr>
            <a:r>
              <a:rPr lang="nl-NL" sz="2800" dirty="0" smtClean="0">
                <a:solidFill>
                  <a:srgbClr val="990099"/>
                </a:solidFill>
                <a:latin typeface="Calibri" panose="020F0502020204030204" pitchFamily="34" charset="0"/>
                <a:cs typeface="Calibri" panose="020F0502020204030204" pitchFamily="34" charset="0"/>
              </a:rPr>
              <a:t>Polymerase</a:t>
            </a:r>
          </a:p>
        </p:txBody>
      </p:sp>
    </p:spTree>
    <p:extLst>
      <p:ext uri="{BB962C8B-B14F-4D97-AF65-F5344CB8AC3E}">
        <p14:creationId xmlns:p14="http://schemas.microsoft.com/office/powerpoint/2010/main" val="14242770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6593205" y="206375"/>
            <a:ext cx="2413635"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600" b="1" dirty="0">
                <a:solidFill>
                  <a:srgbClr val="FF6600"/>
                </a:solidFill>
                <a:latin typeface="Calibri" panose="020F0502020204030204" pitchFamily="34" charset="0"/>
              </a:rPr>
              <a:t>Ames test</a:t>
            </a:r>
            <a:r>
              <a:rPr lang="en-US" altLang="nl-NL" sz="3600" dirty="0">
                <a:solidFill>
                  <a:srgbClr val="FF6600"/>
                </a:solidFill>
                <a:latin typeface="Calibri" panose="020F0502020204030204" pitchFamily="34" charset="0"/>
              </a:rPr>
              <a:t> </a:t>
            </a:r>
          </a:p>
          <a:p>
            <a:pPr eaLnBrk="1" hangingPunct="1">
              <a:spcBef>
                <a:spcPct val="50000"/>
              </a:spcBef>
            </a:pPr>
            <a:r>
              <a:rPr lang="en-US" altLang="nl-NL" sz="2800" dirty="0">
                <a:latin typeface="Calibri" panose="020F0502020204030204" pitchFamily="34" charset="0"/>
              </a:rPr>
              <a:t>to test the mutagenicity of compounds</a:t>
            </a:r>
            <a:endParaRPr lang="nl-NL" altLang="nl-NL" sz="2800" dirty="0">
              <a:latin typeface="Calibri" panose="020F0502020204030204"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79" y="117671"/>
            <a:ext cx="4700016" cy="6583680"/>
          </a:xfrm>
          <a:prstGeom prst="rect">
            <a:avLst/>
          </a:prstGeom>
        </p:spPr>
      </p:pic>
    </p:spTree>
    <p:extLst>
      <p:ext uri="{BB962C8B-B14F-4D97-AF65-F5344CB8AC3E}">
        <p14:creationId xmlns:p14="http://schemas.microsoft.com/office/powerpoint/2010/main" val="11635934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251520" y="404664"/>
            <a:ext cx="8624123" cy="1446550"/>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Opdracht</a:t>
            </a:r>
          </a:p>
          <a:p>
            <a:endParaRPr lang="nl-NL" sz="2800" dirty="0" smtClean="0">
              <a:latin typeface="Calibri" panose="020F0502020204030204" pitchFamily="34" charset="0"/>
              <a:cs typeface="Calibri" panose="020F0502020204030204" pitchFamily="34" charset="0"/>
            </a:endParaRPr>
          </a:p>
          <a:p>
            <a:r>
              <a:rPr lang="nl-NL" sz="2800" dirty="0" err="1" smtClean="0">
                <a:latin typeface="Calibri" panose="020F0502020204030204" pitchFamily="34" charset="0"/>
                <a:cs typeface="Calibri" panose="020F0502020204030204" pitchFamily="34" charset="0"/>
              </a:rPr>
              <a:t>Describe</a:t>
            </a:r>
            <a:r>
              <a:rPr lang="nl-NL" sz="2800" dirty="0" smtClean="0">
                <a:latin typeface="Calibri" panose="020F0502020204030204" pitchFamily="34" charset="0"/>
                <a:cs typeface="Calibri" panose="020F0502020204030204" pitchFamily="34" charset="0"/>
              </a:rPr>
              <a:t> 2 </a:t>
            </a:r>
            <a:r>
              <a:rPr lang="nl-NL" sz="2800" dirty="0" err="1" smtClean="0">
                <a:latin typeface="Calibri" panose="020F0502020204030204" pitchFamily="34" charset="0"/>
                <a:cs typeface="Calibri" panose="020F0502020204030204" pitchFamily="34" charset="0"/>
              </a:rPr>
              <a:t>ways</a:t>
            </a:r>
            <a:r>
              <a:rPr lang="nl-NL" sz="2800" dirty="0" smtClean="0">
                <a:latin typeface="Calibri" panose="020F0502020204030204" pitchFamily="34" charset="0"/>
                <a:cs typeface="Calibri" panose="020F0502020204030204" pitchFamily="34" charset="0"/>
              </a:rPr>
              <a:t> in </a:t>
            </a:r>
            <a:r>
              <a:rPr lang="nl-NL" sz="2800" dirty="0" err="1" smtClean="0">
                <a:latin typeface="Calibri" panose="020F0502020204030204" pitchFamily="34" charset="0"/>
                <a:cs typeface="Calibri" panose="020F0502020204030204" pitchFamily="34" charset="0"/>
              </a:rPr>
              <a:t>which</a:t>
            </a:r>
            <a:r>
              <a:rPr lang="nl-NL" sz="2800" dirty="0" smtClean="0">
                <a:latin typeface="Calibri" panose="020F0502020204030204" pitchFamily="34" charset="0"/>
                <a:cs typeface="Calibri" panose="020F0502020204030204" pitchFamily="34" charset="0"/>
              </a:rPr>
              <a:t> a T_T </a:t>
            </a:r>
            <a:r>
              <a:rPr lang="nl-NL" sz="2800" dirty="0" err="1" smtClean="0">
                <a:latin typeface="Calibri" panose="020F0502020204030204" pitchFamily="34" charset="0"/>
                <a:cs typeface="Calibri" panose="020F0502020204030204" pitchFamily="34" charset="0"/>
              </a:rPr>
              <a:t>dimer</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can</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be</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repaired</a:t>
            </a:r>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70968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41015"/>
          <a:stretch/>
        </p:blipFill>
        <p:spPr bwMode="auto">
          <a:xfrm>
            <a:off x="251520" y="643330"/>
            <a:ext cx="4499992" cy="57217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r="46522"/>
          <a:stretch/>
        </p:blipFill>
        <p:spPr bwMode="auto">
          <a:xfrm>
            <a:off x="4932040" y="643330"/>
            <a:ext cx="4079844" cy="57217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1"/>
          <p:cNvSpPr txBox="1"/>
          <p:nvPr/>
        </p:nvSpPr>
        <p:spPr>
          <a:xfrm>
            <a:off x="619978" y="0"/>
            <a:ext cx="8624123" cy="523220"/>
          </a:xfrm>
          <a:prstGeom prst="rect">
            <a:avLst/>
          </a:prstGeom>
          <a:noFill/>
        </p:spPr>
        <p:txBody>
          <a:bodyPr wrap="square" rtlCol="0">
            <a:spAutoFit/>
          </a:bodyPr>
          <a:lstStyle/>
          <a:p>
            <a:r>
              <a:rPr lang="nl-NL" sz="2800" dirty="0" err="1" smtClean="0">
                <a:latin typeface="Calibri" panose="020F0502020204030204" pitchFamily="34" charset="0"/>
                <a:cs typeface="Calibri" panose="020F0502020204030204" pitchFamily="34" charset="0"/>
              </a:rPr>
              <a:t>Describe</a:t>
            </a:r>
            <a:r>
              <a:rPr lang="nl-NL" sz="2800" dirty="0" smtClean="0">
                <a:latin typeface="Calibri" panose="020F0502020204030204" pitchFamily="34" charset="0"/>
                <a:cs typeface="Calibri" panose="020F0502020204030204" pitchFamily="34" charset="0"/>
              </a:rPr>
              <a:t> 2 </a:t>
            </a:r>
            <a:r>
              <a:rPr lang="nl-NL" sz="2800" dirty="0" err="1" smtClean="0">
                <a:latin typeface="Calibri" panose="020F0502020204030204" pitchFamily="34" charset="0"/>
                <a:cs typeface="Calibri" panose="020F0502020204030204" pitchFamily="34" charset="0"/>
              </a:rPr>
              <a:t>ways</a:t>
            </a:r>
            <a:r>
              <a:rPr lang="nl-NL" sz="2800" dirty="0" smtClean="0">
                <a:latin typeface="Calibri" panose="020F0502020204030204" pitchFamily="34" charset="0"/>
                <a:cs typeface="Calibri" panose="020F0502020204030204" pitchFamily="34" charset="0"/>
              </a:rPr>
              <a:t> in </a:t>
            </a:r>
            <a:r>
              <a:rPr lang="nl-NL" sz="2800" dirty="0" err="1" smtClean="0">
                <a:latin typeface="Calibri" panose="020F0502020204030204" pitchFamily="34" charset="0"/>
                <a:cs typeface="Calibri" panose="020F0502020204030204" pitchFamily="34" charset="0"/>
              </a:rPr>
              <a:t>which</a:t>
            </a:r>
            <a:r>
              <a:rPr lang="nl-NL" sz="2800" dirty="0" smtClean="0">
                <a:latin typeface="Calibri" panose="020F0502020204030204" pitchFamily="34" charset="0"/>
                <a:cs typeface="Calibri" panose="020F0502020204030204" pitchFamily="34" charset="0"/>
              </a:rPr>
              <a:t> a T_T </a:t>
            </a:r>
            <a:r>
              <a:rPr lang="nl-NL" sz="2800" dirty="0" err="1" smtClean="0">
                <a:latin typeface="Calibri" panose="020F0502020204030204" pitchFamily="34" charset="0"/>
                <a:cs typeface="Calibri" panose="020F0502020204030204" pitchFamily="34" charset="0"/>
              </a:rPr>
              <a:t>dimer</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can</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be</a:t>
            </a:r>
            <a:r>
              <a:rPr lang="nl-NL" sz="2800" dirty="0" smtClean="0">
                <a:latin typeface="Calibri" panose="020F0502020204030204" pitchFamily="34" charset="0"/>
                <a:cs typeface="Calibri" panose="020F0502020204030204" pitchFamily="34" charset="0"/>
              </a:rPr>
              <a:t> </a:t>
            </a:r>
            <a:r>
              <a:rPr lang="nl-NL" sz="2800" dirty="0" err="1" smtClean="0">
                <a:latin typeface="Calibri" panose="020F0502020204030204" pitchFamily="34" charset="0"/>
                <a:cs typeface="Calibri" panose="020F0502020204030204" pitchFamily="34" charset="0"/>
              </a:rPr>
              <a:t>repaired</a:t>
            </a:r>
            <a:endParaRPr lang="nl-NL" sz="2800" dirty="0">
              <a:latin typeface="Calibri" panose="020F0502020204030204" pitchFamily="34" charset="0"/>
              <a:cs typeface="Calibri" panose="020F0502020204030204" pitchFamily="34" charset="0"/>
            </a:endParaRPr>
          </a:p>
        </p:txBody>
      </p:sp>
      <p:grpSp>
        <p:nvGrpSpPr>
          <p:cNvPr id="5" name="Groep 4"/>
          <p:cNvGrpSpPr/>
          <p:nvPr/>
        </p:nvGrpSpPr>
        <p:grpSpPr>
          <a:xfrm>
            <a:off x="3013364" y="768926"/>
            <a:ext cx="5818908" cy="4734107"/>
            <a:chOff x="3013364" y="768926"/>
            <a:chExt cx="5818908" cy="4734107"/>
          </a:xfrm>
        </p:grpSpPr>
        <p:sp>
          <p:nvSpPr>
            <p:cNvPr id="2" name="Tekstvak 1"/>
            <p:cNvSpPr txBox="1"/>
            <p:nvPr/>
          </p:nvSpPr>
          <p:spPr>
            <a:xfrm>
              <a:off x="4643960" y="4790209"/>
              <a:ext cx="288079" cy="646331"/>
            </a:xfrm>
            <a:prstGeom prst="rect">
              <a:avLst/>
            </a:prstGeom>
            <a:noFill/>
          </p:spPr>
          <p:txBody>
            <a:bodyPr wrap="square" rtlCol="0">
              <a:spAutoFit/>
            </a:bodyPr>
            <a:lstStyle/>
            <a:p>
              <a:r>
                <a:rPr lang="nl-NL" sz="3600" dirty="0" smtClean="0">
                  <a:solidFill>
                    <a:srgbClr val="00B050"/>
                  </a:solidFill>
                </a:rPr>
                <a:t>!</a:t>
              </a:r>
              <a:endParaRPr lang="nl-NL" sz="3600" dirty="0">
                <a:solidFill>
                  <a:srgbClr val="00B050"/>
                </a:solidFill>
              </a:endParaRPr>
            </a:p>
          </p:txBody>
        </p:sp>
        <p:sp>
          <p:nvSpPr>
            <p:cNvPr id="3" name="Ovaal 2"/>
            <p:cNvSpPr/>
            <p:nvPr/>
          </p:nvSpPr>
          <p:spPr>
            <a:xfrm>
              <a:off x="3013364" y="4723715"/>
              <a:ext cx="2088573" cy="77931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5964381" y="768926"/>
              <a:ext cx="2867891" cy="65372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704529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nl-NL" sz="4000" b="1" dirty="0" err="1" smtClean="0">
                <a:solidFill>
                  <a:srgbClr val="FF6600"/>
                </a:solidFill>
                <a:latin typeface="Calibri" pitchFamily="34" charset="0"/>
              </a:rPr>
              <a:t>Transposable</a:t>
            </a:r>
            <a:r>
              <a:rPr lang="nl-NL" sz="4000" b="1" dirty="0" smtClean="0">
                <a:solidFill>
                  <a:srgbClr val="FF6600"/>
                </a:solidFill>
                <a:latin typeface="Calibri" pitchFamily="34" charset="0"/>
              </a:rPr>
              <a:t> </a:t>
            </a:r>
            <a:r>
              <a:rPr lang="nl-NL" sz="4000" b="1" dirty="0" err="1" smtClean="0">
                <a:solidFill>
                  <a:srgbClr val="FF6600"/>
                </a:solidFill>
                <a:latin typeface="Calibri" pitchFamily="34" charset="0"/>
              </a:rPr>
              <a:t>elements</a:t>
            </a:r>
            <a:r>
              <a:rPr lang="nl-NL" sz="4000" b="1" dirty="0" smtClean="0">
                <a:solidFill>
                  <a:srgbClr val="FF6600"/>
                </a:solidFill>
                <a:latin typeface="Calibri" pitchFamily="34" charset="0"/>
              </a:rPr>
              <a:t/>
            </a:r>
            <a:br>
              <a:rPr lang="nl-NL" sz="4000" b="1" dirty="0" smtClean="0">
                <a:solidFill>
                  <a:srgbClr val="FF6600"/>
                </a:solidFill>
                <a:latin typeface="Calibri" pitchFamily="34" charset="0"/>
              </a:rPr>
            </a:br>
            <a:r>
              <a:rPr lang="nl-NL" sz="2800" dirty="0" err="1" smtClean="0">
                <a:solidFill>
                  <a:srgbClr val="003399"/>
                </a:solidFill>
                <a:latin typeface="Calibri" pitchFamily="34" charset="0"/>
              </a:rPr>
              <a:t>Transposons</a:t>
            </a:r>
            <a:r>
              <a:rPr lang="nl-NL" sz="2800" dirty="0" smtClean="0">
                <a:solidFill>
                  <a:srgbClr val="003399"/>
                </a:solidFill>
                <a:latin typeface="Calibri" pitchFamily="34" charset="0"/>
              </a:rPr>
              <a:t>, </a:t>
            </a:r>
            <a:r>
              <a:rPr lang="nl-NL" sz="2800" dirty="0" err="1" smtClean="0">
                <a:solidFill>
                  <a:srgbClr val="003399"/>
                </a:solidFill>
                <a:latin typeface="Calibri" pitchFamily="34" charset="0"/>
              </a:rPr>
              <a:t>movable</a:t>
            </a:r>
            <a:r>
              <a:rPr lang="nl-NL" sz="2800" dirty="0" smtClean="0">
                <a:solidFill>
                  <a:srgbClr val="003399"/>
                </a:solidFill>
                <a:latin typeface="Calibri" pitchFamily="34" charset="0"/>
              </a:rPr>
              <a:t> </a:t>
            </a:r>
            <a:r>
              <a:rPr lang="nl-NL" sz="2800" dirty="0" err="1" smtClean="0">
                <a:solidFill>
                  <a:srgbClr val="003399"/>
                </a:solidFill>
                <a:latin typeface="Calibri" pitchFamily="34" charset="0"/>
              </a:rPr>
              <a:t>genes</a:t>
            </a:r>
            <a:r>
              <a:rPr lang="nl-NL" sz="2800" dirty="0" smtClean="0">
                <a:solidFill>
                  <a:srgbClr val="003399"/>
                </a:solidFill>
                <a:latin typeface="Calibri" pitchFamily="34" charset="0"/>
              </a:rPr>
              <a:t>, jumping </a:t>
            </a:r>
            <a:r>
              <a:rPr lang="nl-NL" sz="2800" dirty="0" err="1" smtClean="0">
                <a:solidFill>
                  <a:srgbClr val="003399"/>
                </a:solidFill>
                <a:latin typeface="Calibri" pitchFamily="34" charset="0"/>
              </a:rPr>
              <a:t>genes</a:t>
            </a:r>
            <a:endParaRPr lang="nl-NL" sz="2800" dirty="0" smtClean="0">
              <a:solidFill>
                <a:srgbClr val="003399"/>
              </a:solidFill>
              <a:latin typeface="Calibri" pitchFamily="34" charset="0"/>
            </a:endParaRPr>
          </a:p>
        </p:txBody>
      </p:sp>
      <p:sp>
        <p:nvSpPr>
          <p:cNvPr id="4099" name="Rectangle 3"/>
          <p:cNvSpPr>
            <a:spLocks noGrp="1" noChangeArrowheads="1"/>
          </p:cNvSpPr>
          <p:nvPr>
            <p:ph type="body" idx="1"/>
          </p:nvPr>
        </p:nvSpPr>
        <p:spPr/>
        <p:txBody>
          <a:bodyPr/>
          <a:lstStyle/>
          <a:p>
            <a:pPr eaLnBrk="1" hangingPunct="1"/>
            <a:r>
              <a:rPr lang="nl-NL" dirty="0" smtClean="0">
                <a:latin typeface="Calibri" pitchFamily="34" charset="0"/>
              </a:rPr>
              <a:t>In </a:t>
            </a:r>
            <a:r>
              <a:rPr lang="nl-NL" dirty="0" err="1" smtClean="0">
                <a:latin typeface="Calibri" pitchFamily="34" charset="0"/>
              </a:rPr>
              <a:t>prokayoten</a:t>
            </a:r>
            <a:r>
              <a:rPr lang="nl-NL" dirty="0" smtClean="0">
                <a:latin typeface="Calibri" pitchFamily="34" charset="0"/>
              </a:rPr>
              <a:t> en eukaryoten</a:t>
            </a:r>
          </a:p>
          <a:p>
            <a:pPr eaLnBrk="1" hangingPunct="1"/>
            <a:r>
              <a:rPr lang="nl-NL" dirty="0" smtClean="0">
                <a:latin typeface="Calibri" pitchFamily="34" charset="0"/>
              </a:rPr>
              <a:t>Bijna 50% van humane genoom bestaat uit </a:t>
            </a:r>
            <a:r>
              <a:rPr lang="nl-NL" dirty="0" err="1" smtClean="0">
                <a:latin typeface="Calibri" pitchFamily="34" charset="0"/>
              </a:rPr>
              <a:t>transposons</a:t>
            </a:r>
            <a:endParaRPr lang="nl-NL" dirty="0" smtClean="0">
              <a:latin typeface="Calibri" pitchFamily="34" charset="0"/>
            </a:endParaRPr>
          </a:p>
          <a:p>
            <a:pPr eaLnBrk="1" hangingPunct="1"/>
            <a:r>
              <a:rPr lang="nl-NL" dirty="0" smtClean="0">
                <a:latin typeface="Calibri" pitchFamily="34" charset="0"/>
              </a:rPr>
              <a:t>Functie niet bekend</a:t>
            </a:r>
          </a:p>
          <a:p>
            <a:pPr eaLnBrk="1" hangingPunct="1"/>
            <a:r>
              <a:rPr lang="nl-NL" dirty="0" smtClean="0">
                <a:latin typeface="Calibri" pitchFamily="34" charset="0"/>
              </a:rPr>
              <a:t>Gereedschap voor genetisch onderzoek (introductie genen, merkers kloneren)</a:t>
            </a:r>
          </a:p>
          <a:p>
            <a:pPr eaLnBrk="1" hangingPunct="1"/>
            <a:endParaRPr lang="nl-NL" dirty="0" smtClean="0">
              <a:latin typeface="Calibri" pitchFamily="34" charset="0"/>
            </a:endParaRPr>
          </a:p>
          <a:p>
            <a:pPr marL="0" indent="0" eaLnBrk="1" hangingPunct="1">
              <a:buNone/>
            </a:pPr>
            <a:r>
              <a:rPr lang="nl-NL" dirty="0" smtClean="0">
                <a:latin typeface="Calibri" pitchFamily="34" charset="0"/>
                <a:sym typeface="Wingdings" panose="05000000000000000000" pitchFamily="2" charset="2"/>
              </a:rPr>
              <a:t> </a:t>
            </a:r>
            <a:r>
              <a:rPr lang="nl-NL" dirty="0" smtClean="0">
                <a:latin typeface="Calibri" pitchFamily="34" charset="0"/>
              </a:rPr>
              <a:t>Kunnen leiden tot mutaties</a:t>
            </a:r>
          </a:p>
        </p:txBody>
      </p:sp>
    </p:spTree>
    <p:extLst>
      <p:ext uri="{BB962C8B-B14F-4D97-AF65-F5344CB8AC3E}">
        <p14:creationId xmlns:p14="http://schemas.microsoft.com/office/powerpoint/2010/main" val="340477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1859" y="274638"/>
            <a:ext cx="8893175" cy="706437"/>
          </a:xfrm>
        </p:spPr>
        <p:txBody>
          <a:bodyPr/>
          <a:lstStyle/>
          <a:p>
            <a:pPr eaLnBrk="1" hangingPunct="1"/>
            <a:r>
              <a:rPr lang="en-US" sz="4000" b="1" dirty="0" smtClean="0">
                <a:solidFill>
                  <a:srgbClr val="FF6600"/>
                </a:solidFill>
                <a:latin typeface="Calibri" pitchFamily="34" charset="0"/>
              </a:rPr>
              <a:t>Transposable elements in </a:t>
            </a:r>
            <a:r>
              <a:rPr lang="en-US" sz="4000" b="1" u="sng" dirty="0" smtClean="0">
                <a:solidFill>
                  <a:srgbClr val="FF6600"/>
                </a:solidFill>
                <a:latin typeface="Calibri" pitchFamily="34" charset="0"/>
              </a:rPr>
              <a:t>bacteria</a:t>
            </a:r>
          </a:p>
        </p:txBody>
      </p:sp>
      <p:sp>
        <p:nvSpPr>
          <p:cNvPr id="5123" name="Rectangle 3"/>
          <p:cNvSpPr>
            <a:spLocks noGrp="1" noChangeArrowheads="1"/>
          </p:cNvSpPr>
          <p:nvPr>
            <p:ph type="body" sz="half" idx="1"/>
          </p:nvPr>
        </p:nvSpPr>
        <p:spPr>
          <a:xfrm>
            <a:off x="236233" y="1182126"/>
            <a:ext cx="8686800" cy="2185988"/>
          </a:xfrm>
        </p:spPr>
        <p:txBody>
          <a:bodyPr>
            <a:normAutofit/>
          </a:bodyPr>
          <a:lstStyle/>
          <a:p>
            <a:pPr eaLnBrk="1" hangingPunct="1">
              <a:lnSpc>
                <a:spcPct val="90000"/>
              </a:lnSpc>
            </a:pPr>
            <a:r>
              <a:rPr lang="en-US" sz="2800" dirty="0" smtClean="0">
                <a:latin typeface="Calibri" pitchFamily="34" charset="0"/>
              </a:rPr>
              <a:t>Insertion sequences (IS elements), </a:t>
            </a:r>
            <a:r>
              <a:rPr lang="en-US" dirty="0" smtClean="0">
                <a:latin typeface="Calibri" pitchFamily="34" charset="0"/>
              </a:rPr>
              <a:t>&lt; 2000bp, contain transposase, inverted terminal repeats (ITRs)</a:t>
            </a:r>
          </a:p>
          <a:p>
            <a:r>
              <a:rPr lang="en-US" dirty="0">
                <a:latin typeface="Calibri" pitchFamily="34" charset="0"/>
              </a:rPr>
              <a:t>Bacterial transposons (</a:t>
            </a:r>
            <a:r>
              <a:rPr lang="en-US" dirty="0" err="1">
                <a:latin typeface="Calibri" pitchFamily="34" charset="0"/>
              </a:rPr>
              <a:t>Tn</a:t>
            </a:r>
            <a:r>
              <a:rPr lang="en-US" dirty="0">
                <a:latin typeface="Calibri" pitchFamily="34" charset="0"/>
              </a:rPr>
              <a:t> elements</a:t>
            </a:r>
            <a:r>
              <a:rPr lang="en-US" dirty="0" smtClean="0">
                <a:latin typeface="Calibri" pitchFamily="34" charset="0"/>
              </a:rPr>
              <a:t>), Larger </a:t>
            </a:r>
            <a:r>
              <a:rPr lang="en-US" dirty="0">
                <a:latin typeface="Calibri" pitchFamily="34" charset="0"/>
              </a:rPr>
              <a:t>than IS </a:t>
            </a:r>
            <a:r>
              <a:rPr lang="en-US" dirty="0" smtClean="0">
                <a:latin typeface="Calibri" pitchFamily="34" charset="0"/>
              </a:rPr>
              <a:t>elements, contain other gene besides transposase, 2 ITRs</a:t>
            </a:r>
            <a:endParaRPr lang="en-US" dirty="0">
              <a:latin typeface="Calibri" pitchFamily="34" charset="0"/>
            </a:endParaRPr>
          </a:p>
          <a:p>
            <a:pPr eaLnBrk="1" hangingPunct="1">
              <a:lnSpc>
                <a:spcPct val="90000"/>
              </a:lnSpc>
            </a:pPr>
            <a:endParaRPr lang="en-US" sz="2400" dirty="0" smtClean="0">
              <a:latin typeface="Calibri" pitchFamily="34" charset="0"/>
            </a:endParaRPr>
          </a:p>
          <a:p>
            <a:pPr lvl="1" eaLnBrk="1" hangingPunct="1">
              <a:lnSpc>
                <a:spcPct val="90000"/>
              </a:lnSpc>
            </a:pPr>
            <a:endParaRPr lang="en-US" dirty="0">
              <a:latin typeface="Calibri" pitchFamily="34" charset="0"/>
            </a:endParaRPr>
          </a:p>
          <a:p>
            <a:pPr marL="457200" lvl="1" indent="0" eaLnBrk="1" hangingPunct="1">
              <a:lnSpc>
                <a:spcPct val="90000"/>
              </a:lnSpc>
              <a:buNone/>
            </a:pPr>
            <a:endParaRPr lang="en-US" sz="2400" dirty="0" smtClean="0">
              <a:latin typeface="Calibri" pitchFamily="34" charset="0"/>
            </a:endParaRPr>
          </a:p>
        </p:txBody>
      </p:sp>
      <p:pic>
        <p:nvPicPr>
          <p:cNvPr id="5" name="Afbeelding 4"/>
          <p:cNvPicPr>
            <a:picLocks noChangeAspect="1"/>
          </p:cNvPicPr>
          <p:nvPr/>
        </p:nvPicPr>
        <p:blipFill>
          <a:blip r:embed="rId2"/>
          <a:stretch>
            <a:fillRect/>
          </a:stretch>
        </p:blipFill>
        <p:spPr>
          <a:xfrm>
            <a:off x="5068532" y="3273059"/>
            <a:ext cx="3556218" cy="2937119"/>
          </a:xfrm>
          <a:prstGeom prst="rect">
            <a:avLst/>
          </a:prstGeom>
        </p:spPr>
      </p:pic>
      <p:sp>
        <p:nvSpPr>
          <p:cNvPr id="6" name="Rechthoek 5"/>
          <p:cNvSpPr/>
          <p:nvPr/>
        </p:nvSpPr>
        <p:spPr>
          <a:xfrm>
            <a:off x="5375557" y="6292063"/>
            <a:ext cx="2942169" cy="338554"/>
          </a:xfrm>
          <a:prstGeom prst="rect">
            <a:avLst/>
          </a:prstGeom>
        </p:spPr>
        <p:txBody>
          <a:bodyPr wrap="square">
            <a:spAutoFit/>
          </a:bodyPr>
          <a:lstStyle/>
          <a:p>
            <a:r>
              <a:rPr lang="nl-NL" sz="800" dirty="0">
                <a:latin typeface="Calibri" panose="020F0502020204030204" pitchFamily="34" charset="0"/>
                <a:cs typeface="Calibri" panose="020F0502020204030204" pitchFamily="34" charset="0"/>
              </a:rPr>
              <a:t>http://www.biologydiscussion.com/cell/prokaryotes/transposable-genetic-elements-in-prokaryotes-2/12001</a:t>
            </a:r>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 y="4028917"/>
            <a:ext cx="4327233" cy="1632743"/>
          </a:xfrm>
          <a:prstGeom prst="rect">
            <a:avLst/>
          </a:prstGeom>
        </p:spPr>
      </p:pic>
    </p:spTree>
    <p:extLst>
      <p:ext uri="{BB962C8B-B14F-4D97-AF65-F5344CB8AC3E}">
        <p14:creationId xmlns:p14="http://schemas.microsoft.com/office/powerpoint/2010/main" val="135811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250825" y="115888"/>
            <a:ext cx="8642350" cy="993775"/>
          </a:xfrm>
          <a:noFill/>
        </p:spPr>
        <p:txBody>
          <a:bodyPr/>
          <a:lstStyle/>
          <a:p>
            <a:pPr eaLnBrk="1" hangingPunct="1"/>
            <a:r>
              <a:rPr lang="en-US" sz="4000" b="1" dirty="0" smtClean="0">
                <a:solidFill>
                  <a:srgbClr val="FF6600"/>
                </a:solidFill>
                <a:latin typeface="Calibri" pitchFamily="34" charset="0"/>
              </a:rPr>
              <a:t>Transposable elements in </a:t>
            </a:r>
            <a:r>
              <a:rPr lang="en-US" sz="4000" b="1" i="1" u="sng" dirty="0" smtClean="0">
                <a:solidFill>
                  <a:srgbClr val="FF6600"/>
                </a:solidFill>
                <a:latin typeface="Calibri" pitchFamily="34" charset="0"/>
              </a:rPr>
              <a:t>Drosophila</a:t>
            </a:r>
          </a:p>
        </p:txBody>
      </p:sp>
      <p:sp>
        <p:nvSpPr>
          <p:cNvPr id="12291" name="Rectangle 3"/>
          <p:cNvSpPr>
            <a:spLocks noGrp="1" noChangeArrowheads="1"/>
          </p:cNvSpPr>
          <p:nvPr>
            <p:ph type="body" sz="half" idx="1"/>
          </p:nvPr>
        </p:nvSpPr>
        <p:spPr>
          <a:xfrm>
            <a:off x="211138" y="1288257"/>
            <a:ext cx="8642350" cy="2305050"/>
          </a:xfrm>
        </p:spPr>
        <p:txBody>
          <a:bodyPr/>
          <a:lstStyle/>
          <a:p>
            <a:pPr eaLnBrk="1" hangingPunct="1"/>
            <a:r>
              <a:rPr lang="nl-NL" sz="2400" dirty="0" smtClean="0">
                <a:latin typeface="Calibri" pitchFamily="34" charset="0"/>
              </a:rPr>
              <a:t>P elementen: 0.5 - 2.9 </a:t>
            </a:r>
            <a:r>
              <a:rPr lang="nl-NL" sz="2400" dirty="0" err="1" smtClean="0">
                <a:latin typeface="Calibri" pitchFamily="34" charset="0"/>
              </a:rPr>
              <a:t>kb</a:t>
            </a:r>
            <a:r>
              <a:rPr lang="nl-NL" sz="2400" dirty="0" smtClean="0">
                <a:latin typeface="Calibri" pitchFamily="34" charset="0"/>
              </a:rPr>
              <a:t> lang, met 31 </a:t>
            </a:r>
            <a:r>
              <a:rPr lang="nl-NL" sz="2400" dirty="0" err="1" smtClean="0">
                <a:latin typeface="Calibri" pitchFamily="34" charset="0"/>
              </a:rPr>
              <a:t>bp</a:t>
            </a:r>
            <a:r>
              <a:rPr lang="nl-NL" sz="2400" dirty="0" smtClean="0">
                <a:latin typeface="Calibri" pitchFamily="34" charset="0"/>
              </a:rPr>
              <a:t> </a:t>
            </a:r>
            <a:r>
              <a:rPr lang="nl-NL" sz="2400" dirty="0" err="1" smtClean="0">
                <a:latin typeface="Calibri" pitchFamily="34" charset="0"/>
              </a:rPr>
              <a:t>ITRs</a:t>
            </a:r>
            <a:r>
              <a:rPr lang="nl-NL" sz="2400" dirty="0" smtClean="0">
                <a:latin typeface="Calibri" pitchFamily="34" charset="0"/>
              </a:rPr>
              <a:t>, coderen een </a:t>
            </a:r>
            <a:r>
              <a:rPr lang="nl-NL" sz="2400" dirty="0" err="1" smtClean="0">
                <a:latin typeface="Calibri" pitchFamily="34" charset="0"/>
              </a:rPr>
              <a:t>transposase</a:t>
            </a:r>
            <a:r>
              <a:rPr lang="nl-NL" sz="2400" dirty="0" smtClean="0">
                <a:latin typeface="Calibri" pitchFamily="34" charset="0"/>
              </a:rPr>
              <a:t> en een </a:t>
            </a:r>
            <a:r>
              <a:rPr lang="nl-NL" sz="2400" dirty="0" err="1" smtClean="0">
                <a:latin typeface="Calibri" pitchFamily="34" charset="0"/>
              </a:rPr>
              <a:t>transposase</a:t>
            </a:r>
            <a:r>
              <a:rPr lang="nl-NL" sz="2400" dirty="0" smtClean="0">
                <a:latin typeface="Calibri" pitchFamily="34" charset="0"/>
              </a:rPr>
              <a:t> inhibitor</a:t>
            </a:r>
          </a:p>
          <a:p>
            <a:pPr eaLnBrk="1" hangingPunct="1"/>
            <a:r>
              <a:rPr lang="nl-NL" sz="2400" dirty="0" err="1" smtClean="0">
                <a:latin typeface="Calibri" pitchFamily="34" charset="0"/>
              </a:rPr>
              <a:t>Copia</a:t>
            </a:r>
            <a:r>
              <a:rPr lang="nl-NL" sz="2400" dirty="0" smtClean="0">
                <a:latin typeface="Calibri" pitchFamily="34" charset="0"/>
              </a:rPr>
              <a:t> elementen: 5 – 8 </a:t>
            </a:r>
            <a:r>
              <a:rPr lang="nl-NL" sz="2400" dirty="0" err="1" smtClean="0">
                <a:latin typeface="Calibri" pitchFamily="34" charset="0"/>
              </a:rPr>
              <a:t>kb</a:t>
            </a:r>
            <a:r>
              <a:rPr lang="nl-NL" sz="2400" dirty="0" smtClean="0">
                <a:latin typeface="Calibri" pitchFamily="34" charset="0"/>
              </a:rPr>
              <a:t> lang, met 276 </a:t>
            </a:r>
            <a:r>
              <a:rPr lang="nl-NL" sz="2400" dirty="0" err="1" smtClean="0">
                <a:latin typeface="Calibri" pitchFamily="34" charset="0"/>
              </a:rPr>
              <a:t>bp</a:t>
            </a:r>
            <a:r>
              <a:rPr lang="nl-NL" sz="2400" dirty="0" smtClean="0">
                <a:latin typeface="Calibri" pitchFamily="34" charset="0"/>
              </a:rPr>
              <a:t> DTR (direct terminal </a:t>
            </a:r>
            <a:r>
              <a:rPr lang="nl-NL" sz="2400" dirty="0" err="1" smtClean="0">
                <a:latin typeface="Calibri" pitchFamily="34" charset="0"/>
              </a:rPr>
              <a:t>repeat</a:t>
            </a:r>
            <a:r>
              <a:rPr lang="nl-NL" sz="2400" dirty="0" smtClean="0">
                <a:latin typeface="Calibri" pitchFamily="34" charset="0"/>
              </a:rPr>
              <a:t>) waarbinnen een ITR</a:t>
            </a:r>
          </a:p>
        </p:txBody>
      </p:sp>
      <p:pic>
        <p:nvPicPr>
          <p:cNvPr id="12292" name="Picture 6" descr="22_06Figure-L"/>
          <p:cNvPicPr>
            <a:picLocks noGrp="1" noChangeAspect="1" noChangeArrowheads="1"/>
          </p:cNvPicPr>
          <p:nvPr>
            <p:ph sz="half" idx="2"/>
          </p:nvPr>
        </p:nvPicPr>
        <p:blipFill>
          <a:blip r:embed="rId3" cstate="print"/>
          <a:srcRect/>
          <a:stretch>
            <a:fillRect/>
          </a:stretch>
        </p:blipFill>
        <p:spPr>
          <a:xfrm>
            <a:off x="282575" y="4068763"/>
            <a:ext cx="5729288" cy="2446337"/>
          </a:xfrm>
          <a:noFill/>
        </p:spPr>
      </p:pic>
      <p:pic>
        <p:nvPicPr>
          <p:cNvPr id="12293" name="Picture 7" descr="Drosophila_eyes"/>
          <p:cNvPicPr>
            <a:picLocks noChangeAspect="1" noChangeArrowheads="1"/>
          </p:cNvPicPr>
          <p:nvPr/>
        </p:nvPicPr>
        <p:blipFill>
          <a:blip r:embed="rId4" cstate="print"/>
          <a:srcRect/>
          <a:stretch>
            <a:fillRect/>
          </a:stretch>
        </p:blipFill>
        <p:spPr bwMode="auto">
          <a:xfrm>
            <a:off x="6300788" y="4365625"/>
            <a:ext cx="2552700" cy="1531938"/>
          </a:xfrm>
          <a:prstGeom prst="rect">
            <a:avLst/>
          </a:prstGeom>
          <a:noFill/>
          <a:ln w="9525">
            <a:noFill/>
            <a:miter lim="800000"/>
            <a:headEnd/>
            <a:tailEnd/>
          </a:ln>
        </p:spPr>
      </p:pic>
    </p:spTree>
    <p:extLst>
      <p:ext uri="{BB962C8B-B14F-4D97-AF65-F5344CB8AC3E}">
        <p14:creationId xmlns:p14="http://schemas.microsoft.com/office/powerpoint/2010/main" val="378506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50825" y="274638"/>
            <a:ext cx="8642350" cy="778098"/>
          </a:xfrm>
        </p:spPr>
        <p:txBody>
          <a:bodyPr/>
          <a:lstStyle/>
          <a:p>
            <a:pPr eaLnBrk="1" hangingPunct="1"/>
            <a:r>
              <a:rPr lang="en-US" sz="4000" b="1" dirty="0" smtClean="0">
                <a:solidFill>
                  <a:srgbClr val="FF6600"/>
                </a:solidFill>
                <a:latin typeface="Calibri" pitchFamily="34" charset="0"/>
              </a:rPr>
              <a:t>Transposable elements in </a:t>
            </a:r>
            <a:r>
              <a:rPr lang="en-US" sz="4000" b="1" u="sng" dirty="0" smtClean="0">
                <a:solidFill>
                  <a:srgbClr val="FF6600"/>
                </a:solidFill>
                <a:latin typeface="Calibri" pitchFamily="34" charset="0"/>
              </a:rPr>
              <a:t>humans</a:t>
            </a:r>
          </a:p>
        </p:txBody>
      </p:sp>
      <p:sp>
        <p:nvSpPr>
          <p:cNvPr id="13315" name="Rectangle 3"/>
          <p:cNvSpPr>
            <a:spLocks noGrp="1" noChangeArrowheads="1"/>
          </p:cNvSpPr>
          <p:nvPr>
            <p:ph type="body" idx="1"/>
          </p:nvPr>
        </p:nvSpPr>
        <p:spPr>
          <a:xfrm>
            <a:off x="1115616" y="4715512"/>
            <a:ext cx="7509520" cy="1756792"/>
          </a:xfrm>
        </p:spPr>
        <p:txBody>
          <a:bodyPr/>
          <a:lstStyle/>
          <a:p>
            <a:pPr eaLnBrk="1" hangingPunct="1">
              <a:lnSpc>
                <a:spcPct val="90000"/>
              </a:lnSpc>
            </a:pPr>
            <a:r>
              <a:rPr lang="en-US" sz="2400" dirty="0" smtClean="0">
                <a:latin typeface="Calibri" pitchFamily="34" charset="0"/>
              </a:rPr>
              <a:t>LINES- long interspersed elements</a:t>
            </a:r>
          </a:p>
          <a:p>
            <a:pPr eaLnBrk="1" hangingPunct="1">
              <a:lnSpc>
                <a:spcPct val="90000"/>
              </a:lnSpc>
            </a:pPr>
            <a:r>
              <a:rPr lang="en-US" sz="2400" dirty="0" smtClean="0">
                <a:latin typeface="Calibri" pitchFamily="34" charset="0"/>
              </a:rPr>
              <a:t>SINES- short interspersed elements</a:t>
            </a:r>
          </a:p>
          <a:p>
            <a:pPr eaLnBrk="1" hangingPunct="1">
              <a:lnSpc>
                <a:spcPct val="90000"/>
              </a:lnSpc>
            </a:pPr>
            <a:r>
              <a:rPr lang="en-US" sz="2400" dirty="0" err="1" smtClean="0">
                <a:latin typeface="Calibri" pitchFamily="34" charset="0"/>
              </a:rPr>
              <a:t>Deze</a:t>
            </a:r>
            <a:r>
              <a:rPr lang="en-US" sz="2400" dirty="0" smtClean="0">
                <a:latin typeface="Calibri" pitchFamily="34" charset="0"/>
              </a:rPr>
              <a:t> LINES/SINEs </a:t>
            </a:r>
            <a:r>
              <a:rPr lang="en-US" sz="2400" dirty="0" err="1" smtClean="0">
                <a:latin typeface="Calibri" pitchFamily="34" charset="0"/>
              </a:rPr>
              <a:t>worden</a:t>
            </a:r>
            <a:r>
              <a:rPr lang="en-US" sz="2400" dirty="0" smtClean="0">
                <a:latin typeface="Calibri" pitchFamily="34" charset="0"/>
              </a:rPr>
              <a:t> in </a:t>
            </a:r>
            <a:r>
              <a:rPr lang="en-US" sz="2400" dirty="0" err="1" smtClean="0">
                <a:latin typeface="Calibri" pitchFamily="34" charset="0"/>
              </a:rPr>
              <a:t>verband</a:t>
            </a:r>
            <a:r>
              <a:rPr lang="en-US" sz="2400" dirty="0" smtClean="0">
                <a:latin typeface="Calibri" pitchFamily="34" charset="0"/>
              </a:rPr>
              <a:t> </a:t>
            </a:r>
            <a:r>
              <a:rPr lang="en-US" sz="2400" dirty="0" err="1" smtClean="0">
                <a:latin typeface="Calibri" pitchFamily="34" charset="0"/>
              </a:rPr>
              <a:t>gebracht</a:t>
            </a:r>
            <a:r>
              <a:rPr lang="en-US" sz="2400" dirty="0" smtClean="0">
                <a:latin typeface="Calibri" pitchFamily="34" charset="0"/>
              </a:rPr>
              <a:t> met </a:t>
            </a:r>
            <a:r>
              <a:rPr lang="en-US" sz="2400" dirty="0" err="1" smtClean="0">
                <a:latin typeface="Calibri" pitchFamily="34" charset="0"/>
              </a:rPr>
              <a:t>o.a</a:t>
            </a:r>
            <a:r>
              <a:rPr lang="en-US" sz="2400" dirty="0" smtClean="0">
                <a:latin typeface="Calibri" pitchFamily="34" charset="0"/>
              </a:rPr>
              <a:t>. </a:t>
            </a:r>
            <a:r>
              <a:rPr lang="en-US" sz="2400" dirty="0" err="1" smtClean="0">
                <a:latin typeface="Calibri" pitchFamily="34" charset="0"/>
              </a:rPr>
              <a:t>hemofilie</a:t>
            </a:r>
            <a:r>
              <a:rPr lang="en-US" sz="2400" dirty="0" smtClean="0">
                <a:latin typeface="Calibri" pitchFamily="34" charset="0"/>
              </a:rPr>
              <a:t>, </a:t>
            </a:r>
            <a:r>
              <a:rPr lang="en-US" sz="2400" dirty="0" err="1" smtClean="0">
                <a:latin typeface="Calibri" pitchFamily="34" charset="0"/>
              </a:rPr>
              <a:t>dystrofie</a:t>
            </a:r>
            <a:r>
              <a:rPr lang="en-US" sz="2400" dirty="0" smtClean="0">
                <a:latin typeface="Calibri" pitchFamily="34" charset="0"/>
              </a:rPr>
              <a:t>, </a:t>
            </a:r>
            <a:r>
              <a:rPr lang="en-US" sz="2400" dirty="0" err="1" smtClean="0">
                <a:latin typeface="Calibri" pitchFamily="34" charset="0"/>
              </a:rPr>
              <a:t>borst</a:t>
            </a:r>
            <a:r>
              <a:rPr lang="en-US" sz="2400" dirty="0" smtClean="0">
                <a:latin typeface="Calibri" pitchFamily="34" charset="0"/>
              </a:rPr>
              <a:t>- en </a:t>
            </a:r>
            <a:r>
              <a:rPr lang="en-US" sz="2400" dirty="0" err="1" smtClean="0">
                <a:latin typeface="Calibri" pitchFamily="34" charset="0"/>
              </a:rPr>
              <a:t>colonkanker</a:t>
            </a:r>
            <a:endParaRPr lang="en-US" sz="2400" dirty="0" smtClean="0">
              <a:latin typeface="Calibri"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388650"/>
            <a:ext cx="6812500" cy="3007275"/>
          </a:xfrm>
          <a:prstGeom prst="rect">
            <a:avLst/>
          </a:prstGeom>
        </p:spPr>
      </p:pic>
    </p:spTree>
    <p:extLst>
      <p:ext uri="{BB962C8B-B14F-4D97-AF65-F5344CB8AC3E}">
        <p14:creationId xmlns:p14="http://schemas.microsoft.com/office/powerpoint/2010/main" val="4092844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descr="22_T01Table-L"/>
          <p:cNvPicPr>
            <a:picLocks noGrp="1" noChangeAspect="1" noChangeArrowheads="1"/>
          </p:cNvPicPr>
          <p:nvPr>
            <p:ph idx="1"/>
          </p:nvPr>
        </p:nvPicPr>
        <p:blipFill>
          <a:blip r:embed="rId2" cstate="print"/>
          <a:srcRect/>
          <a:stretch>
            <a:fillRect/>
          </a:stretch>
        </p:blipFill>
        <p:spPr>
          <a:xfrm>
            <a:off x="0" y="1235757"/>
            <a:ext cx="9116446" cy="4411808"/>
          </a:xfrm>
          <a:noFill/>
        </p:spPr>
      </p:pic>
      <p:sp>
        <p:nvSpPr>
          <p:cNvPr id="18435" name="Rectangle 8"/>
          <p:cNvSpPr>
            <a:spLocks noGrp="1" noChangeArrowheads="1"/>
          </p:cNvSpPr>
          <p:nvPr>
            <p:ph type="title"/>
          </p:nvPr>
        </p:nvSpPr>
        <p:spPr>
          <a:xfrm>
            <a:off x="457200" y="188913"/>
            <a:ext cx="8229600" cy="792162"/>
          </a:xfrm>
          <a:noFill/>
        </p:spPr>
        <p:txBody>
          <a:bodyPr/>
          <a:lstStyle/>
          <a:p>
            <a:pPr eaLnBrk="1" hangingPunct="1"/>
            <a:r>
              <a:rPr lang="nl-NL" b="1" dirty="0" err="1" smtClean="0">
                <a:solidFill>
                  <a:srgbClr val="FF6600"/>
                </a:solidFill>
                <a:latin typeface="+mn-lt"/>
              </a:rPr>
              <a:t>Effects</a:t>
            </a:r>
            <a:r>
              <a:rPr lang="nl-NL" b="1" dirty="0" smtClean="0">
                <a:solidFill>
                  <a:srgbClr val="FF6600"/>
                </a:solidFill>
                <a:latin typeface="+mn-lt"/>
              </a:rPr>
              <a:t> of </a:t>
            </a:r>
            <a:r>
              <a:rPr lang="nl-NL" b="1" dirty="0" err="1" smtClean="0">
                <a:solidFill>
                  <a:srgbClr val="FF6600"/>
                </a:solidFill>
                <a:latin typeface="+mn-lt"/>
              </a:rPr>
              <a:t>transposons</a:t>
            </a:r>
            <a:endParaRPr lang="nl-NL" b="1" dirty="0" smtClean="0">
              <a:solidFill>
                <a:srgbClr val="FF6600"/>
              </a:solidFill>
              <a:latin typeface="+mn-lt"/>
            </a:endParaRPr>
          </a:p>
        </p:txBody>
      </p:sp>
    </p:spTree>
    <p:extLst>
      <p:ext uri="{BB962C8B-B14F-4D97-AF65-F5344CB8AC3E}">
        <p14:creationId xmlns:p14="http://schemas.microsoft.com/office/powerpoint/2010/main" val="2640446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Grp="1" noChangeArrowheads="1"/>
          </p:cNvSpPr>
          <p:nvPr>
            <p:ph type="title"/>
          </p:nvPr>
        </p:nvSpPr>
        <p:spPr>
          <a:xfrm>
            <a:off x="405245" y="274638"/>
            <a:ext cx="8738756" cy="1143000"/>
          </a:xfrm>
        </p:spPr>
        <p:txBody>
          <a:bodyPr/>
          <a:lstStyle/>
          <a:p>
            <a:pPr eaLnBrk="1" hangingPunct="1"/>
            <a:r>
              <a:rPr lang="nl-NL" sz="4000" b="1" dirty="0" smtClean="0">
                <a:solidFill>
                  <a:srgbClr val="FF6600"/>
                </a:solidFill>
                <a:latin typeface="Calibri" pitchFamily="34" charset="0"/>
              </a:rPr>
              <a:t>DNA </a:t>
            </a:r>
            <a:r>
              <a:rPr lang="nl-NL" sz="4000" b="1" dirty="0" err="1" smtClean="0">
                <a:solidFill>
                  <a:srgbClr val="FF6600"/>
                </a:solidFill>
                <a:latin typeface="Calibri" pitchFamily="34" charset="0"/>
              </a:rPr>
              <a:t>transposons</a:t>
            </a:r>
            <a:r>
              <a:rPr lang="nl-NL" sz="4000" b="1" dirty="0" smtClean="0">
                <a:solidFill>
                  <a:srgbClr val="FF6600"/>
                </a:solidFill>
                <a:latin typeface="Calibri" pitchFamily="34" charset="0"/>
              </a:rPr>
              <a:t>     </a:t>
            </a:r>
            <a:r>
              <a:rPr lang="nl-NL" sz="4000" b="1" dirty="0" err="1" smtClean="0">
                <a:solidFill>
                  <a:srgbClr val="FF6600"/>
                </a:solidFill>
                <a:latin typeface="Calibri" pitchFamily="34" charset="0"/>
              </a:rPr>
              <a:t>Retrotransposons</a:t>
            </a:r>
            <a:endParaRPr lang="nl-NL" sz="4000" b="1" dirty="0" smtClean="0">
              <a:solidFill>
                <a:srgbClr val="FF6600"/>
              </a:solidFill>
              <a:latin typeface="Calibri" pitchFamily="34" charset="0"/>
            </a:endParaRPr>
          </a:p>
        </p:txBody>
      </p:sp>
      <p:sp>
        <p:nvSpPr>
          <p:cNvPr id="14339" name="Rectangle 12"/>
          <p:cNvSpPr>
            <a:spLocks noGrp="1" noChangeArrowheads="1"/>
          </p:cNvSpPr>
          <p:nvPr>
            <p:ph type="body" sz="half" idx="1"/>
          </p:nvPr>
        </p:nvSpPr>
        <p:spPr>
          <a:xfrm>
            <a:off x="422910" y="1825625"/>
            <a:ext cx="3886200" cy="4351338"/>
          </a:xfrm>
        </p:spPr>
        <p:txBody>
          <a:bodyPr/>
          <a:lstStyle/>
          <a:p>
            <a:pPr eaLnBrk="1" hangingPunct="1"/>
            <a:r>
              <a:rPr lang="nl-NL" sz="2400" dirty="0" smtClean="0">
                <a:latin typeface="Calibri" pitchFamily="34" charset="0"/>
              </a:rPr>
              <a:t>Bv. </a:t>
            </a:r>
            <a:r>
              <a:rPr lang="nl-NL" sz="2400" dirty="0" err="1" smtClean="0">
                <a:latin typeface="Calibri" pitchFamily="34" charset="0"/>
              </a:rPr>
              <a:t>Tn</a:t>
            </a:r>
            <a:r>
              <a:rPr lang="nl-NL" sz="2400" dirty="0" smtClean="0">
                <a:latin typeface="Calibri" pitchFamily="34" charset="0"/>
              </a:rPr>
              <a:t> elementen</a:t>
            </a:r>
          </a:p>
          <a:p>
            <a:pPr eaLnBrk="1" hangingPunct="1"/>
            <a:r>
              <a:rPr lang="nl-NL" sz="2400" dirty="0" smtClean="0">
                <a:latin typeface="Calibri" pitchFamily="34" charset="0"/>
              </a:rPr>
              <a:t>Coderen </a:t>
            </a:r>
            <a:r>
              <a:rPr lang="nl-NL" sz="2400" dirty="0" err="1" smtClean="0">
                <a:latin typeface="Calibri" pitchFamily="34" charset="0"/>
              </a:rPr>
              <a:t>transposase</a:t>
            </a:r>
            <a:endParaRPr lang="nl-NL" sz="2400" dirty="0" smtClean="0">
              <a:latin typeface="Calibri" pitchFamily="34" charset="0"/>
            </a:endParaRPr>
          </a:p>
          <a:p>
            <a:pPr eaLnBrk="1" hangingPunct="1"/>
            <a:r>
              <a:rPr lang="nl-NL" sz="2400" dirty="0" smtClean="0">
                <a:latin typeface="Calibri" pitchFamily="34" charset="0"/>
              </a:rPr>
              <a:t>Bevatten </a:t>
            </a:r>
            <a:r>
              <a:rPr lang="nl-NL" sz="2400" dirty="0" err="1" smtClean="0">
                <a:latin typeface="Calibri" pitchFamily="34" charset="0"/>
              </a:rPr>
              <a:t>ITRs</a:t>
            </a:r>
            <a:endParaRPr lang="nl-NL" sz="2400" dirty="0" smtClean="0">
              <a:latin typeface="Calibri" pitchFamily="34" charset="0"/>
            </a:endParaRPr>
          </a:p>
          <a:p>
            <a:pPr eaLnBrk="1" hangingPunct="1"/>
            <a:r>
              <a:rPr lang="nl-NL" sz="2400" dirty="0" smtClean="0">
                <a:latin typeface="Calibri" pitchFamily="34" charset="0"/>
              </a:rPr>
              <a:t>Worden geflankeerd door repeterend DNA (target-site </a:t>
            </a:r>
            <a:r>
              <a:rPr lang="nl-NL" sz="2400" dirty="0" err="1" smtClean="0">
                <a:latin typeface="Calibri" pitchFamily="34" charset="0"/>
              </a:rPr>
              <a:t>duplications</a:t>
            </a:r>
            <a:r>
              <a:rPr lang="nl-NL" sz="2400" dirty="0" smtClean="0">
                <a:latin typeface="Calibri" pitchFamily="34" charset="0"/>
              </a:rPr>
              <a:t>)</a:t>
            </a:r>
          </a:p>
          <a:p>
            <a:pPr eaLnBrk="1" hangingPunct="1"/>
            <a:r>
              <a:rPr lang="nl-NL" sz="2400" dirty="0" smtClean="0">
                <a:latin typeface="Calibri" pitchFamily="34" charset="0"/>
              </a:rPr>
              <a:t>DNA </a:t>
            </a:r>
            <a:r>
              <a:rPr lang="nl-NL" sz="2400" dirty="0" err="1" smtClean="0">
                <a:latin typeface="Calibri" pitchFamily="34" charset="0"/>
              </a:rPr>
              <a:t>transposons</a:t>
            </a:r>
            <a:r>
              <a:rPr lang="nl-NL" sz="2400" dirty="0" smtClean="0">
                <a:latin typeface="Calibri" pitchFamily="34" charset="0"/>
              </a:rPr>
              <a:t> verplaatsen zich door knippen/plakken of door kopi</a:t>
            </a:r>
            <a:r>
              <a:rPr lang="nl-NL" sz="2400" dirty="0" smtClean="0">
                <a:latin typeface="Calibri" pitchFamily="34" charset="0"/>
                <a:cs typeface="Arial" pitchFamily="34" charset="0"/>
              </a:rPr>
              <a:t>ë</a:t>
            </a:r>
            <a:r>
              <a:rPr lang="nl-NL" sz="2400" dirty="0" smtClean="0">
                <a:latin typeface="Calibri" pitchFamily="34" charset="0"/>
              </a:rPr>
              <a:t>ren/plakken</a:t>
            </a:r>
          </a:p>
        </p:txBody>
      </p:sp>
      <p:sp>
        <p:nvSpPr>
          <p:cNvPr id="14340" name="Rectangle 13"/>
          <p:cNvSpPr>
            <a:spLocks noGrp="1" noChangeArrowheads="1"/>
          </p:cNvSpPr>
          <p:nvPr>
            <p:ph type="body" sz="half" idx="2"/>
          </p:nvPr>
        </p:nvSpPr>
        <p:spPr/>
        <p:txBody>
          <a:bodyPr/>
          <a:lstStyle/>
          <a:p>
            <a:pPr eaLnBrk="1" hangingPunct="1"/>
            <a:r>
              <a:rPr lang="nl-NL" sz="2400" dirty="0" smtClean="0">
                <a:latin typeface="Calibri" pitchFamily="34" charset="0"/>
              </a:rPr>
              <a:t>Bv. </a:t>
            </a:r>
            <a:r>
              <a:rPr lang="nl-NL" sz="2400" dirty="0" err="1" smtClean="0">
                <a:latin typeface="Calibri" pitchFamily="34" charset="0"/>
              </a:rPr>
              <a:t>copia</a:t>
            </a:r>
            <a:r>
              <a:rPr lang="nl-NL" sz="2400" dirty="0" smtClean="0">
                <a:latin typeface="Calibri" pitchFamily="34" charset="0"/>
              </a:rPr>
              <a:t>, </a:t>
            </a:r>
            <a:r>
              <a:rPr lang="nl-NL" sz="2400" dirty="0" err="1" smtClean="0">
                <a:latin typeface="Calibri" pitchFamily="34" charset="0"/>
              </a:rPr>
              <a:t>LINEs</a:t>
            </a:r>
            <a:r>
              <a:rPr lang="nl-NL" sz="2400" dirty="0" smtClean="0">
                <a:latin typeface="Calibri" pitchFamily="34" charset="0"/>
              </a:rPr>
              <a:t>, </a:t>
            </a:r>
            <a:r>
              <a:rPr lang="nl-NL" sz="2400" dirty="0" err="1" smtClean="0">
                <a:latin typeface="Calibri" pitchFamily="34" charset="0"/>
              </a:rPr>
              <a:t>SINEs</a:t>
            </a:r>
            <a:r>
              <a:rPr lang="nl-NL" sz="2400" dirty="0" smtClean="0">
                <a:latin typeface="Calibri" pitchFamily="34" charset="0"/>
              </a:rPr>
              <a:t> </a:t>
            </a:r>
          </a:p>
          <a:p>
            <a:pPr eaLnBrk="1" hangingPunct="1"/>
            <a:r>
              <a:rPr lang="nl-NL" sz="2400" dirty="0" smtClean="0">
                <a:latin typeface="Calibri" pitchFamily="34" charset="0"/>
              </a:rPr>
              <a:t>Verplaatsen zich via RNA intermediair</a:t>
            </a:r>
          </a:p>
          <a:p>
            <a:pPr eaLnBrk="1" hangingPunct="1"/>
            <a:r>
              <a:rPr lang="nl-NL" sz="2400" dirty="0" smtClean="0">
                <a:latin typeface="Calibri" pitchFamily="34" charset="0"/>
              </a:rPr>
              <a:t>Hebben </a:t>
            </a:r>
            <a:r>
              <a:rPr lang="nl-NL" sz="2400" dirty="0" err="1" smtClean="0">
                <a:latin typeface="Calibri" pitchFamily="34" charset="0"/>
              </a:rPr>
              <a:t>reverse</a:t>
            </a:r>
            <a:r>
              <a:rPr lang="nl-NL" sz="2400" dirty="0" smtClean="0">
                <a:latin typeface="Calibri" pitchFamily="34" charset="0"/>
              </a:rPr>
              <a:t> </a:t>
            </a:r>
            <a:r>
              <a:rPr lang="nl-NL" sz="2400" dirty="0" err="1" smtClean="0">
                <a:latin typeface="Calibri" pitchFamily="34" charset="0"/>
              </a:rPr>
              <a:t>transcriptase</a:t>
            </a:r>
            <a:r>
              <a:rPr lang="nl-NL" sz="2400" dirty="0" smtClean="0">
                <a:latin typeface="Calibri" pitchFamily="34" charset="0"/>
              </a:rPr>
              <a:t> nodig</a:t>
            </a:r>
          </a:p>
          <a:p>
            <a:pPr eaLnBrk="1" hangingPunct="1"/>
            <a:r>
              <a:rPr lang="nl-NL" sz="2400" dirty="0" smtClean="0">
                <a:latin typeface="Calibri" pitchFamily="34" charset="0"/>
              </a:rPr>
              <a:t>Bevatten elementen van retrovirussen</a:t>
            </a:r>
          </a:p>
          <a:p>
            <a:pPr eaLnBrk="1" hangingPunct="1"/>
            <a:r>
              <a:rPr lang="nl-NL" sz="2400" dirty="0" err="1" smtClean="0">
                <a:latin typeface="Calibri" pitchFamily="34" charset="0"/>
              </a:rPr>
              <a:t>Retrotransposons</a:t>
            </a:r>
            <a:r>
              <a:rPr lang="nl-NL" sz="2400" dirty="0" smtClean="0">
                <a:latin typeface="Calibri" pitchFamily="34" charset="0"/>
              </a:rPr>
              <a:t> verplaatsen zich altijd door kopi</a:t>
            </a:r>
            <a:r>
              <a:rPr lang="nl-NL" sz="2400" dirty="0" smtClean="0">
                <a:latin typeface="Calibri" pitchFamily="34" charset="0"/>
                <a:cs typeface="Arial" pitchFamily="34" charset="0"/>
              </a:rPr>
              <a:t>ë</a:t>
            </a:r>
            <a:r>
              <a:rPr lang="nl-NL" sz="2400" dirty="0" smtClean="0">
                <a:latin typeface="Calibri" pitchFamily="34" charset="0"/>
              </a:rPr>
              <a:t>ren/plakken</a:t>
            </a:r>
          </a:p>
          <a:p>
            <a:pPr eaLnBrk="1" hangingPunct="1"/>
            <a:endParaRPr lang="nl-NL" sz="2400" dirty="0" smtClean="0">
              <a:latin typeface="Calibri" pitchFamily="34" charset="0"/>
            </a:endParaRPr>
          </a:p>
        </p:txBody>
      </p:sp>
    </p:spTree>
    <p:extLst>
      <p:ext uri="{BB962C8B-B14F-4D97-AF65-F5344CB8AC3E}">
        <p14:creationId xmlns:p14="http://schemas.microsoft.com/office/powerpoint/2010/main" val="34973635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22_10Figure-L"/>
          <p:cNvPicPr>
            <a:picLocks noGrp="1" noChangeAspect="1" noChangeArrowheads="1"/>
          </p:cNvPicPr>
          <p:nvPr>
            <p:ph idx="1"/>
          </p:nvPr>
        </p:nvPicPr>
        <p:blipFill>
          <a:blip r:embed="rId2" cstate="print"/>
          <a:srcRect/>
          <a:stretch>
            <a:fillRect/>
          </a:stretch>
        </p:blipFill>
        <p:spPr>
          <a:xfrm>
            <a:off x="-36513" y="85725"/>
            <a:ext cx="7200901" cy="6746875"/>
          </a:xfrm>
          <a:noFill/>
        </p:spPr>
      </p:pic>
      <p:sp>
        <p:nvSpPr>
          <p:cNvPr id="17411" name="Rectangle 4"/>
          <p:cNvSpPr>
            <a:spLocks noGrp="1" noChangeArrowheads="1"/>
          </p:cNvSpPr>
          <p:nvPr>
            <p:ph type="title"/>
          </p:nvPr>
        </p:nvSpPr>
        <p:spPr>
          <a:xfrm>
            <a:off x="6727371" y="44451"/>
            <a:ext cx="2416629" cy="1498600"/>
          </a:xfrm>
        </p:spPr>
        <p:txBody>
          <a:bodyPr>
            <a:normAutofit fontScale="90000"/>
          </a:bodyPr>
          <a:lstStyle/>
          <a:p>
            <a:r>
              <a:rPr lang="nl-NL" sz="2800" b="1" dirty="0" err="1" smtClean="0">
                <a:solidFill>
                  <a:srgbClr val="FF6600"/>
                </a:solidFill>
                <a:latin typeface="Calibri" pitchFamily="34" charset="0"/>
              </a:rPr>
              <a:t>Retrotransposon</a:t>
            </a:r>
            <a:r>
              <a:rPr lang="nl-NL" sz="2800" b="1" dirty="0" smtClean="0">
                <a:solidFill>
                  <a:srgbClr val="FF6600"/>
                </a:solidFill>
                <a:latin typeface="Calibri" pitchFamily="34" charset="0"/>
              </a:rPr>
              <a:t/>
            </a:r>
            <a:br>
              <a:rPr lang="nl-NL" sz="2800" b="1" dirty="0" smtClean="0">
                <a:solidFill>
                  <a:srgbClr val="FF6600"/>
                </a:solidFill>
                <a:latin typeface="Calibri" pitchFamily="34" charset="0"/>
              </a:rPr>
            </a:br>
            <a:r>
              <a:rPr lang="nl-NL" sz="2800" b="1" dirty="0" err="1">
                <a:solidFill>
                  <a:srgbClr val="FF6600"/>
                </a:solidFill>
                <a:latin typeface="Calibri" pitchFamily="34" charset="0"/>
              </a:rPr>
              <a:t>t</a:t>
            </a:r>
            <a:r>
              <a:rPr lang="nl-NL" sz="2800" b="1" dirty="0" err="1" smtClean="0">
                <a:solidFill>
                  <a:srgbClr val="FF6600"/>
                </a:solidFill>
                <a:latin typeface="Calibri" pitchFamily="34" charset="0"/>
              </a:rPr>
              <a:t>ransposition</a:t>
            </a:r>
            <a:r>
              <a:rPr lang="nl-NL" sz="2800" b="1" dirty="0" smtClean="0">
                <a:solidFill>
                  <a:srgbClr val="FF6600"/>
                </a:solidFill>
                <a:latin typeface="Calibri" pitchFamily="34" charset="0"/>
              </a:rPr>
              <a:t> (copy/paste)</a:t>
            </a:r>
          </a:p>
        </p:txBody>
      </p:sp>
    </p:spTree>
    <p:extLst>
      <p:ext uri="{BB962C8B-B14F-4D97-AF65-F5344CB8AC3E}">
        <p14:creationId xmlns:p14="http://schemas.microsoft.com/office/powerpoint/2010/main" val="9860291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22_12Figure0-L"/>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50825" y="20638"/>
            <a:ext cx="7488238" cy="6845300"/>
          </a:xfrm>
          <a:noFill/>
        </p:spPr>
      </p:pic>
      <p:sp>
        <p:nvSpPr>
          <p:cNvPr id="19459" name="Text Box 7"/>
          <p:cNvSpPr txBox="1">
            <a:spLocks noChangeArrowheads="1"/>
          </p:cNvSpPr>
          <p:nvPr/>
        </p:nvSpPr>
        <p:spPr bwMode="auto">
          <a:xfrm>
            <a:off x="6227763" y="4508500"/>
            <a:ext cx="26654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smtClean="0">
                <a:solidFill>
                  <a:srgbClr val="FF6600"/>
                </a:solidFill>
              </a:rPr>
              <a:t>What can happen to the genome when 2 identical </a:t>
            </a:r>
            <a:r>
              <a:rPr lang="en-US" b="1" dirty="0">
                <a:solidFill>
                  <a:srgbClr val="FF6600"/>
                </a:solidFill>
              </a:rPr>
              <a:t>transposable elements </a:t>
            </a:r>
            <a:r>
              <a:rPr lang="en-US" b="1" dirty="0" smtClean="0">
                <a:solidFill>
                  <a:srgbClr val="FF6600"/>
                </a:solidFill>
              </a:rPr>
              <a:t>are close together?</a:t>
            </a:r>
            <a:endParaRPr lang="nl-NL" b="1" dirty="0">
              <a:solidFill>
                <a:srgbClr val="FF6600"/>
              </a:solidFill>
            </a:endParaRPr>
          </a:p>
        </p:txBody>
      </p:sp>
    </p:spTree>
    <p:extLst>
      <p:ext uri="{BB962C8B-B14F-4D97-AF65-F5344CB8AC3E}">
        <p14:creationId xmlns:p14="http://schemas.microsoft.com/office/powerpoint/2010/main" val="33560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4824"/>
            <a:ext cx="8174699" cy="459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3"/>
          <p:cNvSpPr txBox="1">
            <a:spLocks noChangeArrowheads="1"/>
          </p:cNvSpPr>
          <p:nvPr/>
        </p:nvSpPr>
        <p:spPr bwMode="auto">
          <a:xfrm>
            <a:off x="481965" y="389255"/>
            <a:ext cx="7944254"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600" b="1" dirty="0">
                <a:solidFill>
                  <a:srgbClr val="FF6600"/>
                </a:solidFill>
                <a:latin typeface="Calibri" panose="020F0502020204030204" pitchFamily="34" charset="0"/>
              </a:rPr>
              <a:t>Ames test</a:t>
            </a:r>
            <a:r>
              <a:rPr lang="en-US" altLang="nl-NL" sz="3600" dirty="0">
                <a:solidFill>
                  <a:srgbClr val="FF6600"/>
                </a:solidFill>
                <a:latin typeface="Calibri" panose="020F0502020204030204" pitchFamily="34" charset="0"/>
              </a:rPr>
              <a:t> </a:t>
            </a:r>
          </a:p>
          <a:p>
            <a:pPr eaLnBrk="1" hangingPunct="1">
              <a:spcBef>
                <a:spcPct val="50000"/>
              </a:spcBef>
            </a:pPr>
            <a:r>
              <a:rPr lang="en-US" altLang="nl-NL" sz="2800" dirty="0">
                <a:latin typeface="Calibri" panose="020F0502020204030204" pitchFamily="34" charset="0"/>
              </a:rPr>
              <a:t>to test the mutagenicity of </a:t>
            </a:r>
            <a:r>
              <a:rPr lang="en-US" altLang="nl-NL" sz="2800" dirty="0" smtClean="0">
                <a:latin typeface="Calibri" panose="020F0502020204030204" pitchFamily="34" charset="0"/>
              </a:rPr>
              <a:t>compounds </a:t>
            </a:r>
            <a:r>
              <a:rPr lang="nl-NL" altLang="nl-NL" sz="2800" dirty="0" smtClean="0">
                <a:latin typeface="Calibri" panose="020F0502020204030204" pitchFamily="34" charset="0"/>
              </a:rPr>
              <a:t>(</a:t>
            </a:r>
            <a:r>
              <a:rPr lang="nl-NL" altLang="nl-NL" sz="2800" dirty="0" err="1" smtClean="0">
                <a:latin typeface="Calibri" panose="020F0502020204030204" pitchFamily="34" charset="0"/>
              </a:rPr>
              <a:t>concentration</a:t>
            </a:r>
            <a:r>
              <a:rPr lang="nl-NL" altLang="nl-NL" sz="2800" dirty="0" smtClean="0">
                <a:latin typeface="Calibri" panose="020F0502020204030204" pitchFamily="34" charset="0"/>
              </a:rPr>
              <a:t> </a:t>
            </a:r>
            <a:r>
              <a:rPr lang="nl-NL" altLang="nl-NL" sz="2800" dirty="0" err="1" smtClean="0">
                <a:latin typeface="Calibri" panose="020F0502020204030204" pitchFamily="34" charset="0"/>
              </a:rPr>
              <a:t>gradient</a:t>
            </a:r>
            <a:r>
              <a:rPr lang="nl-NL" altLang="nl-NL" sz="2800" dirty="0" smtClean="0">
                <a:latin typeface="Calibri" panose="020F0502020204030204" pitchFamily="34" charset="0"/>
              </a:rPr>
              <a:t>)</a:t>
            </a:r>
            <a:endParaRPr lang="en-US" altLang="nl-NL" sz="2800" dirty="0" smtClean="0">
              <a:latin typeface="Calibri" panose="020F0502020204030204" pitchFamily="34" charset="0"/>
            </a:endParaRPr>
          </a:p>
        </p:txBody>
      </p:sp>
    </p:spTree>
    <p:extLst>
      <p:ext uri="{BB962C8B-B14F-4D97-AF65-F5344CB8AC3E}">
        <p14:creationId xmlns:p14="http://schemas.microsoft.com/office/powerpoint/2010/main" val="17921302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9"/>
          <p:cNvSpPr txBox="1">
            <a:spLocks noChangeArrowheads="1"/>
          </p:cNvSpPr>
          <p:nvPr/>
        </p:nvSpPr>
        <p:spPr bwMode="auto">
          <a:xfrm>
            <a:off x="323850" y="1268413"/>
            <a:ext cx="8569325" cy="2031325"/>
          </a:xfrm>
          <a:prstGeom prst="rect">
            <a:avLst/>
          </a:prstGeom>
          <a:noFill/>
          <a:ln w="9525">
            <a:noFill/>
            <a:miter lim="800000"/>
            <a:headEnd/>
            <a:tailEnd/>
          </a:ln>
        </p:spPr>
        <p:txBody>
          <a:bodyPr>
            <a:spAutoFit/>
          </a:bodyPr>
          <a:lstStyle/>
          <a:p>
            <a:pPr>
              <a:spcBef>
                <a:spcPct val="50000"/>
              </a:spcBef>
            </a:pPr>
            <a:r>
              <a:rPr lang="nl-NL" sz="2800" b="1" dirty="0" err="1">
                <a:solidFill>
                  <a:srgbClr val="FF6600"/>
                </a:solidFill>
                <a:latin typeface="Calibri" panose="020F0502020204030204" pitchFamily="34" charset="0"/>
                <a:cs typeface="Calibri" panose="020F0502020204030204" pitchFamily="34" charset="0"/>
              </a:rPr>
              <a:t>Transposon</a:t>
            </a:r>
            <a:r>
              <a:rPr lang="nl-NL" sz="2800" b="1" dirty="0">
                <a:solidFill>
                  <a:srgbClr val="FF6600"/>
                </a:solidFill>
                <a:latin typeface="Calibri" panose="020F0502020204030204" pitchFamily="34" charset="0"/>
                <a:cs typeface="Calibri" panose="020F0502020204030204" pitchFamily="34" charset="0"/>
              </a:rPr>
              <a:t> </a:t>
            </a:r>
            <a:r>
              <a:rPr lang="nl-NL" sz="2800" b="1" dirty="0" err="1" smtClean="0">
                <a:solidFill>
                  <a:srgbClr val="FF6600"/>
                </a:solidFill>
                <a:latin typeface="Calibri" panose="020F0502020204030204" pitchFamily="34" charset="0"/>
                <a:cs typeface="Calibri" panose="020F0502020204030204" pitchFamily="34" charset="0"/>
              </a:rPr>
              <a:t>silencing</a:t>
            </a:r>
            <a:r>
              <a:rPr lang="nl-NL" sz="2800" dirty="0" smtClean="0">
                <a:solidFill>
                  <a:srgbClr val="FF6600"/>
                </a:solidFill>
                <a:latin typeface="Calibri" panose="020F0502020204030204" pitchFamily="34" charset="0"/>
                <a:cs typeface="Calibri" panose="020F0502020204030204" pitchFamily="34" charset="0"/>
              </a:rPr>
              <a:t> </a:t>
            </a:r>
          </a:p>
          <a:p>
            <a:pPr>
              <a:spcBef>
                <a:spcPct val="50000"/>
              </a:spcBef>
            </a:pPr>
            <a:r>
              <a:rPr lang="nl-NL" sz="2800" dirty="0">
                <a:latin typeface="Calibri" panose="020F0502020204030204" pitchFamily="34" charset="0"/>
                <a:cs typeface="Calibri" panose="020F0502020204030204" pitchFamily="34" charset="0"/>
              </a:rPr>
              <a:t>G</a:t>
            </a:r>
            <a:r>
              <a:rPr lang="nl-NL" sz="2800" dirty="0" smtClean="0">
                <a:latin typeface="Calibri" panose="020F0502020204030204" pitchFamily="34" charset="0"/>
                <a:cs typeface="Calibri" panose="020F0502020204030204" pitchFamily="34" charset="0"/>
              </a:rPr>
              <a:t>elukkig </a:t>
            </a:r>
            <a:r>
              <a:rPr lang="nl-NL" sz="2800" dirty="0">
                <a:latin typeface="Calibri" panose="020F0502020204030204" pitchFamily="34" charset="0"/>
                <a:cs typeface="Calibri" panose="020F0502020204030204" pitchFamily="34" charset="0"/>
              </a:rPr>
              <a:t>zijn de meeste </a:t>
            </a:r>
            <a:r>
              <a:rPr lang="nl-NL" sz="2800" dirty="0" err="1">
                <a:latin typeface="Calibri" panose="020F0502020204030204" pitchFamily="34" charset="0"/>
                <a:cs typeface="Calibri" panose="020F0502020204030204" pitchFamily="34" charset="0"/>
              </a:rPr>
              <a:t>transposons</a:t>
            </a:r>
            <a:r>
              <a:rPr lang="nl-NL" sz="2800" dirty="0">
                <a:latin typeface="Calibri" panose="020F0502020204030204" pitchFamily="34" charset="0"/>
                <a:cs typeface="Calibri" panose="020F0502020204030204" pitchFamily="34" charset="0"/>
              </a:rPr>
              <a:t> niet actief als gevolg van mutaties of door regulatie van de gastheer (bv. cytosine </a:t>
            </a:r>
            <a:r>
              <a:rPr lang="nl-NL" sz="2800" dirty="0" err="1">
                <a:latin typeface="Calibri" panose="020F0502020204030204" pitchFamily="34" charset="0"/>
                <a:cs typeface="Calibri" panose="020F0502020204030204" pitchFamily="34" charset="0"/>
              </a:rPr>
              <a:t>methylatie</a:t>
            </a:r>
            <a:r>
              <a:rPr lang="nl-NL" sz="2800" dirty="0">
                <a:latin typeface="Calibri" panose="020F0502020204030204" pitchFamily="34" charset="0"/>
                <a:cs typeface="Calibri" panose="020F0502020204030204" pitchFamily="34" charset="0"/>
              </a:rPr>
              <a:t> </a:t>
            </a:r>
            <a:r>
              <a:rPr lang="nl-NL" sz="2800" dirty="0">
                <a:latin typeface="Calibri" panose="020F0502020204030204" pitchFamily="34" charset="0"/>
                <a:cs typeface="Calibri" panose="020F0502020204030204" pitchFamily="34" charset="0"/>
                <a:sym typeface="Wingdings" pitchFamily="2" charset="2"/>
              </a:rPr>
              <a:t> condensatie chromosoom</a:t>
            </a:r>
            <a:endParaRPr lang="nl-NL" sz="2800" dirty="0">
              <a:latin typeface="Calibri" panose="020F0502020204030204" pitchFamily="34" charset="0"/>
              <a:cs typeface="Calibri" panose="020F0502020204030204" pitchFamily="34" charset="0"/>
            </a:endParaRPr>
          </a:p>
        </p:txBody>
      </p:sp>
      <p:sp>
        <p:nvSpPr>
          <p:cNvPr id="3" name="TextBox 2"/>
          <p:cNvSpPr txBox="1"/>
          <p:nvPr/>
        </p:nvSpPr>
        <p:spPr>
          <a:xfrm>
            <a:off x="1259632" y="4293096"/>
            <a:ext cx="6624736" cy="461665"/>
          </a:xfrm>
          <a:prstGeom prst="rect">
            <a:avLst/>
          </a:prstGeom>
          <a:noFill/>
        </p:spPr>
        <p:txBody>
          <a:bodyPr wrap="square" rtlCol="0">
            <a:spAutoFit/>
          </a:bodyPr>
          <a:lstStyle/>
          <a:p>
            <a:r>
              <a:rPr lang="nl-NL" sz="2400" u="sng" dirty="0" smtClean="0">
                <a:hlinkClick r:id="rId3"/>
              </a:rPr>
              <a:t>Filmpje: </a:t>
            </a:r>
            <a:r>
              <a:rPr lang="nl-NL" sz="2400" u="sng" dirty="0" err="1" smtClean="0">
                <a:hlinkClick r:id="rId3"/>
              </a:rPr>
              <a:t>transposons</a:t>
            </a:r>
            <a:r>
              <a:rPr lang="nl-NL" sz="2400" u="sng" dirty="0" smtClean="0">
                <a:hlinkClick r:id="rId3"/>
              </a:rPr>
              <a:t> in het kader van evolutie</a:t>
            </a:r>
            <a:endParaRPr lang="nl-NL" sz="2400" u="sng" dirty="0"/>
          </a:p>
        </p:txBody>
      </p:sp>
    </p:spTree>
    <p:extLst>
      <p:ext uri="{BB962C8B-B14F-4D97-AF65-F5344CB8AC3E}">
        <p14:creationId xmlns:p14="http://schemas.microsoft.com/office/powerpoint/2010/main" val="1726873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rotWithShape="1">
          <a:blip r:embed="rId2"/>
          <a:srcRect r="6023"/>
          <a:stretch/>
        </p:blipFill>
        <p:spPr>
          <a:xfrm>
            <a:off x="395097" y="3013448"/>
            <a:ext cx="7749587" cy="2282452"/>
          </a:xfrm>
          <a:prstGeom prst="rect">
            <a:avLst/>
          </a:prstGeom>
        </p:spPr>
      </p:pic>
      <p:sp>
        <p:nvSpPr>
          <p:cNvPr id="6" name="Text Box 3"/>
          <p:cNvSpPr txBox="1">
            <a:spLocks noChangeArrowheads="1"/>
          </p:cNvSpPr>
          <p:nvPr/>
        </p:nvSpPr>
        <p:spPr bwMode="auto">
          <a:xfrm>
            <a:off x="306705" y="335915"/>
            <a:ext cx="716089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600" b="1" dirty="0">
                <a:solidFill>
                  <a:srgbClr val="FF6600"/>
                </a:solidFill>
                <a:latin typeface="Calibri" panose="020F0502020204030204" pitchFamily="34" charset="0"/>
              </a:rPr>
              <a:t>Ames test</a:t>
            </a:r>
            <a:r>
              <a:rPr lang="en-US" altLang="nl-NL" sz="3600" dirty="0">
                <a:solidFill>
                  <a:srgbClr val="FF6600"/>
                </a:solidFill>
                <a:latin typeface="Calibri" panose="020F0502020204030204" pitchFamily="34" charset="0"/>
              </a:rPr>
              <a:t> </a:t>
            </a:r>
          </a:p>
          <a:p>
            <a:pPr eaLnBrk="1" hangingPunct="1">
              <a:spcBef>
                <a:spcPct val="50000"/>
              </a:spcBef>
            </a:pPr>
            <a:r>
              <a:rPr lang="en-US" altLang="nl-NL" sz="2800" dirty="0">
                <a:latin typeface="Calibri" panose="020F0502020204030204" pitchFamily="34" charset="0"/>
              </a:rPr>
              <a:t>to test the mutagenicity of </a:t>
            </a:r>
            <a:r>
              <a:rPr lang="en-US" altLang="nl-NL" sz="2800" dirty="0" smtClean="0">
                <a:latin typeface="Calibri" panose="020F0502020204030204" pitchFamily="34" charset="0"/>
              </a:rPr>
              <a:t>compounds </a:t>
            </a:r>
            <a:r>
              <a:rPr lang="nl-NL" altLang="nl-NL" sz="2800" dirty="0" smtClean="0">
                <a:latin typeface="Calibri" panose="020F0502020204030204" pitchFamily="34" charset="0"/>
              </a:rPr>
              <a:t>(</a:t>
            </a:r>
            <a:r>
              <a:rPr lang="nl-NL" altLang="nl-NL" sz="2800" dirty="0" err="1" smtClean="0">
                <a:latin typeface="Calibri" panose="020F0502020204030204" pitchFamily="34" charset="0"/>
              </a:rPr>
              <a:t>concentration</a:t>
            </a:r>
            <a:r>
              <a:rPr lang="nl-NL" altLang="nl-NL" sz="2800" dirty="0" smtClean="0">
                <a:latin typeface="Calibri" panose="020F0502020204030204" pitchFamily="34" charset="0"/>
              </a:rPr>
              <a:t> </a:t>
            </a:r>
            <a:r>
              <a:rPr lang="nl-NL" altLang="nl-NL" sz="2800" dirty="0" err="1" smtClean="0">
                <a:latin typeface="Calibri" panose="020F0502020204030204" pitchFamily="34" charset="0"/>
              </a:rPr>
              <a:t>gradient</a:t>
            </a:r>
            <a:r>
              <a:rPr lang="nl-NL" altLang="nl-NL" sz="2800" dirty="0" smtClean="0">
                <a:latin typeface="Calibri" panose="020F0502020204030204" pitchFamily="34" charset="0"/>
              </a:rPr>
              <a:t>)</a:t>
            </a:r>
            <a:endParaRPr lang="en-US" altLang="nl-NL" sz="2800" dirty="0" smtClean="0">
              <a:latin typeface="Calibri" panose="020F0502020204030204" pitchFamily="34" charset="0"/>
            </a:endParaRPr>
          </a:p>
        </p:txBody>
      </p:sp>
    </p:spTree>
    <p:extLst>
      <p:ext uri="{BB962C8B-B14F-4D97-AF65-F5344CB8AC3E}">
        <p14:creationId xmlns:p14="http://schemas.microsoft.com/office/powerpoint/2010/main" val="4022858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388330" y="1002817"/>
            <a:ext cx="8558213" cy="771525"/>
          </a:xfrm>
          <a:prstGeom prst="rect">
            <a:avLst/>
          </a:prstGeom>
        </p:spPr>
        <p:txBody>
          <a:bodyPr/>
          <a:lstStyle/>
          <a:p>
            <a:pPr algn="ctr">
              <a:defRPr/>
            </a:pPr>
            <a:r>
              <a:rPr lang="nl-NL" sz="3200" kern="0" dirty="0" err="1">
                <a:latin typeface="Calibri" pitchFamily="34" charset="0"/>
                <a:ea typeface="+mj-ea"/>
                <a:cs typeface="+mj-cs"/>
              </a:rPr>
              <a:t>Single-Gene</a:t>
            </a:r>
            <a:r>
              <a:rPr lang="nl-NL" sz="3200" kern="0" dirty="0">
                <a:latin typeface="Calibri" pitchFamily="34" charset="0"/>
                <a:ea typeface="+mj-ea"/>
                <a:cs typeface="+mj-cs"/>
              </a:rPr>
              <a:t> </a:t>
            </a:r>
            <a:r>
              <a:rPr lang="nl-NL" sz="3200" kern="0" dirty="0" err="1">
                <a:latin typeface="Calibri" pitchFamily="34" charset="0"/>
                <a:ea typeface="+mj-ea"/>
                <a:cs typeface="+mj-cs"/>
              </a:rPr>
              <a:t>mutation</a:t>
            </a:r>
            <a:r>
              <a:rPr lang="nl-NL" sz="3200" kern="0" dirty="0">
                <a:latin typeface="Calibri" pitchFamily="34" charset="0"/>
                <a:ea typeface="+mj-ea"/>
                <a:cs typeface="+mj-cs"/>
              </a:rPr>
              <a:t> </a:t>
            </a:r>
            <a:r>
              <a:rPr lang="nl-NL" sz="3200" kern="0" dirty="0">
                <a:latin typeface="Calibri" pitchFamily="34" charset="0"/>
                <a:ea typeface="+mj-ea"/>
                <a:cs typeface="+mj-cs"/>
                <a:sym typeface="Wingdings" pitchFamily="2" charset="2"/>
              </a:rPr>
              <a:t> </a:t>
            </a:r>
            <a:r>
              <a:rPr lang="nl-NL" sz="3200" kern="0" dirty="0" err="1">
                <a:latin typeface="Calibri" pitchFamily="34" charset="0"/>
                <a:ea typeface="+mj-ea"/>
                <a:cs typeface="+mj-cs"/>
                <a:sym typeface="Wingdings" pitchFamily="2" charset="2"/>
              </a:rPr>
              <a:t>Diseases</a:t>
            </a:r>
            <a:endParaRPr lang="nl-NL" sz="3200" kern="0" dirty="0">
              <a:latin typeface="Calibri" pitchFamily="34" charset="0"/>
              <a:ea typeface="+mj-ea"/>
              <a:cs typeface="+mj-cs"/>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1" y="1761159"/>
            <a:ext cx="8817522" cy="2460112"/>
          </a:xfrm>
          <a:prstGeom prst="rect">
            <a:avLst/>
          </a:prstGeom>
        </p:spPr>
      </p:pic>
      <p:sp>
        <p:nvSpPr>
          <p:cNvPr id="5" name="Tekstvak 4"/>
          <p:cNvSpPr txBox="1"/>
          <p:nvPr/>
        </p:nvSpPr>
        <p:spPr>
          <a:xfrm>
            <a:off x="129021" y="2304789"/>
            <a:ext cx="1086004" cy="584775"/>
          </a:xfrm>
          <a:prstGeom prst="rect">
            <a:avLst/>
          </a:prstGeom>
          <a:solidFill>
            <a:schemeClr val="bg1"/>
          </a:solidFill>
        </p:spPr>
        <p:txBody>
          <a:bodyPr wrap="square" rtlCol="0">
            <a:spAutoFit/>
          </a:bodyPr>
          <a:lstStyle/>
          <a:p>
            <a:r>
              <a:rPr lang="nl-NL" sz="1600" dirty="0" smtClean="0"/>
              <a:t>? 1</a:t>
            </a:r>
          </a:p>
          <a:p>
            <a:r>
              <a:rPr lang="nl-NL" sz="1600" dirty="0" smtClean="0"/>
              <a:t>? 2</a:t>
            </a:r>
          </a:p>
        </p:txBody>
      </p:sp>
      <p:sp>
        <p:nvSpPr>
          <p:cNvPr id="6" name="Rechthoek 5"/>
          <p:cNvSpPr/>
          <p:nvPr/>
        </p:nvSpPr>
        <p:spPr>
          <a:xfrm>
            <a:off x="265700" y="137064"/>
            <a:ext cx="2170787" cy="707886"/>
          </a:xfrm>
          <a:prstGeom prst="rect">
            <a:avLst/>
          </a:prstGeom>
        </p:spPr>
        <p:txBody>
          <a:bodyPr wrap="none">
            <a:spAutoFit/>
          </a:bodyPr>
          <a:lstStyle/>
          <a:p>
            <a:pPr lvl="0"/>
            <a:r>
              <a:rPr lang="nl-NL" sz="4000" b="1" dirty="0">
                <a:solidFill>
                  <a:srgbClr val="FF6600"/>
                </a:solidFill>
                <a:latin typeface="Calibri" panose="020F0502020204030204" pitchFamily="34" charset="0"/>
                <a:cs typeface="Calibri" panose="020F0502020204030204" pitchFamily="34" charset="0"/>
              </a:rPr>
              <a:t>Opdracht</a:t>
            </a:r>
          </a:p>
        </p:txBody>
      </p:sp>
      <p:sp>
        <p:nvSpPr>
          <p:cNvPr id="7" name="Tekstvak 6"/>
          <p:cNvSpPr txBox="1"/>
          <p:nvPr/>
        </p:nvSpPr>
        <p:spPr>
          <a:xfrm>
            <a:off x="594360" y="4518660"/>
            <a:ext cx="3322320" cy="1569660"/>
          </a:xfrm>
          <a:prstGeom prst="rect">
            <a:avLst/>
          </a:prstGeom>
          <a:noFill/>
        </p:spPr>
        <p:txBody>
          <a:bodyPr wrap="square" rtlCol="0">
            <a:spAutoFit/>
          </a:bodyPr>
          <a:lstStyle/>
          <a:p>
            <a:pPr marL="342900" indent="-342900">
              <a:buAutoNum type="alphaUcParenR"/>
            </a:pPr>
            <a:r>
              <a:rPr lang="nl-NL" sz="2400" dirty="0" err="1" smtClean="0"/>
              <a:t>Missense</a:t>
            </a:r>
            <a:r>
              <a:rPr lang="nl-NL" sz="2400" dirty="0" smtClean="0"/>
              <a:t> </a:t>
            </a:r>
            <a:r>
              <a:rPr lang="nl-NL" sz="2400" dirty="0" err="1" smtClean="0"/>
              <a:t>mutation</a:t>
            </a:r>
            <a:endParaRPr lang="nl-NL" sz="2400" dirty="0" smtClean="0"/>
          </a:p>
          <a:p>
            <a:pPr marL="342900" indent="-342900">
              <a:buAutoNum type="alphaUcParenR"/>
            </a:pPr>
            <a:r>
              <a:rPr lang="nl-NL" sz="2400" dirty="0" err="1" smtClean="0"/>
              <a:t>Nonsense</a:t>
            </a:r>
            <a:r>
              <a:rPr lang="nl-NL" sz="2400" dirty="0" smtClean="0"/>
              <a:t> </a:t>
            </a:r>
            <a:r>
              <a:rPr lang="nl-NL" sz="2400" dirty="0" err="1" smtClean="0"/>
              <a:t>mutation</a:t>
            </a:r>
            <a:endParaRPr lang="nl-NL" sz="2400" dirty="0" smtClean="0"/>
          </a:p>
          <a:p>
            <a:pPr marL="342900" indent="-342900">
              <a:buAutoNum type="alphaUcParenR"/>
            </a:pPr>
            <a:r>
              <a:rPr lang="nl-NL" sz="2400" dirty="0" err="1" smtClean="0"/>
              <a:t>Silent</a:t>
            </a:r>
            <a:r>
              <a:rPr lang="nl-NL" sz="2400" dirty="0" smtClean="0"/>
              <a:t> </a:t>
            </a:r>
            <a:r>
              <a:rPr lang="nl-NL" sz="2400" dirty="0" err="1" smtClean="0"/>
              <a:t>mutation</a:t>
            </a:r>
            <a:endParaRPr lang="nl-NL" sz="2400" dirty="0" smtClean="0"/>
          </a:p>
          <a:p>
            <a:pPr marL="342900" indent="-342900">
              <a:buAutoNum type="alphaUcParenR"/>
            </a:pPr>
            <a:r>
              <a:rPr lang="nl-NL" sz="2400" dirty="0" err="1" smtClean="0"/>
              <a:t>Pointmutation</a:t>
            </a:r>
            <a:endParaRPr lang="nl-NL" sz="2400" dirty="0"/>
          </a:p>
        </p:txBody>
      </p:sp>
    </p:spTree>
    <p:extLst>
      <p:ext uri="{BB962C8B-B14F-4D97-AF65-F5344CB8AC3E}">
        <p14:creationId xmlns:p14="http://schemas.microsoft.com/office/powerpoint/2010/main" val="3370731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388330" y="1002817"/>
            <a:ext cx="8558213" cy="771525"/>
          </a:xfrm>
          <a:prstGeom prst="rect">
            <a:avLst/>
          </a:prstGeom>
        </p:spPr>
        <p:txBody>
          <a:bodyPr/>
          <a:lstStyle/>
          <a:p>
            <a:pPr algn="ctr">
              <a:defRPr/>
            </a:pPr>
            <a:r>
              <a:rPr lang="nl-NL" sz="3200" kern="0" dirty="0" err="1">
                <a:latin typeface="Calibri" pitchFamily="34" charset="0"/>
                <a:ea typeface="+mj-ea"/>
                <a:cs typeface="+mj-cs"/>
              </a:rPr>
              <a:t>Single-Gene</a:t>
            </a:r>
            <a:r>
              <a:rPr lang="nl-NL" sz="3200" kern="0" dirty="0">
                <a:latin typeface="Calibri" pitchFamily="34" charset="0"/>
                <a:ea typeface="+mj-ea"/>
                <a:cs typeface="+mj-cs"/>
              </a:rPr>
              <a:t> </a:t>
            </a:r>
            <a:r>
              <a:rPr lang="nl-NL" sz="3200" kern="0" dirty="0" err="1">
                <a:latin typeface="Calibri" pitchFamily="34" charset="0"/>
                <a:ea typeface="+mj-ea"/>
                <a:cs typeface="+mj-cs"/>
              </a:rPr>
              <a:t>mutation</a:t>
            </a:r>
            <a:r>
              <a:rPr lang="nl-NL" sz="3200" kern="0" dirty="0">
                <a:latin typeface="Calibri" pitchFamily="34" charset="0"/>
                <a:ea typeface="+mj-ea"/>
                <a:cs typeface="+mj-cs"/>
              </a:rPr>
              <a:t> </a:t>
            </a:r>
            <a:r>
              <a:rPr lang="nl-NL" sz="3200" kern="0" dirty="0">
                <a:latin typeface="Calibri" pitchFamily="34" charset="0"/>
                <a:ea typeface="+mj-ea"/>
                <a:cs typeface="+mj-cs"/>
                <a:sym typeface="Wingdings" pitchFamily="2" charset="2"/>
              </a:rPr>
              <a:t> </a:t>
            </a:r>
            <a:r>
              <a:rPr lang="nl-NL" sz="3200" kern="0" dirty="0" err="1">
                <a:latin typeface="Calibri" pitchFamily="34" charset="0"/>
                <a:ea typeface="+mj-ea"/>
                <a:cs typeface="+mj-cs"/>
                <a:sym typeface="Wingdings" pitchFamily="2" charset="2"/>
              </a:rPr>
              <a:t>Diseases</a:t>
            </a:r>
            <a:endParaRPr lang="nl-NL" sz="3200" kern="0" dirty="0">
              <a:latin typeface="Calibri" pitchFamily="34" charset="0"/>
              <a:ea typeface="+mj-ea"/>
              <a:cs typeface="+mj-cs"/>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1" y="1761159"/>
            <a:ext cx="8817522" cy="2460112"/>
          </a:xfrm>
          <a:prstGeom prst="rect">
            <a:avLst/>
          </a:prstGeom>
        </p:spPr>
      </p:pic>
      <p:sp>
        <p:nvSpPr>
          <p:cNvPr id="6" name="Rechthoek 5"/>
          <p:cNvSpPr/>
          <p:nvPr/>
        </p:nvSpPr>
        <p:spPr>
          <a:xfrm>
            <a:off x="265700" y="137064"/>
            <a:ext cx="2170787" cy="707886"/>
          </a:xfrm>
          <a:prstGeom prst="rect">
            <a:avLst/>
          </a:prstGeom>
        </p:spPr>
        <p:txBody>
          <a:bodyPr wrap="none">
            <a:spAutoFit/>
          </a:bodyPr>
          <a:lstStyle/>
          <a:p>
            <a:pPr lvl="0"/>
            <a:r>
              <a:rPr lang="nl-NL" sz="4000" b="1" dirty="0">
                <a:solidFill>
                  <a:srgbClr val="FF6600"/>
                </a:solidFill>
                <a:latin typeface="Calibri" panose="020F0502020204030204" pitchFamily="34" charset="0"/>
                <a:cs typeface="Calibri" panose="020F0502020204030204" pitchFamily="34" charset="0"/>
              </a:rPr>
              <a:t>Opdracht</a:t>
            </a:r>
          </a:p>
        </p:txBody>
      </p:sp>
    </p:spTree>
    <p:extLst>
      <p:ext uri="{BB962C8B-B14F-4D97-AF65-F5344CB8AC3E}">
        <p14:creationId xmlns:p14="http://schemas.microsoft.com/office/powerpoint/2010/main" val="2302286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300038" y="174625"/>
            <a:ext cx="8558212" cy="771525"/>
          </a:xfrm>
          <a:prstGeom prst="rect">
            <a:avLst/>
          </a:prstGeom>
        </p:spPr>
        <p:txBody>
          <a:bodyPr/>
          <a:lstStyle/>
          <a:p>
            <a:pPr algn="ctr">
              <a:defRPr/>
            </a:pPr>
            <a:r>
              <a:rPr lang="nl-NL" sz="3600" b="1" kern="0" dirty="0">
                <a:solidFill>
                  <a:srgbClr val="FF6600"/>
                </a:solidFill>
                <a:latin typeface="Calibri" pitchFamily="34" charset="0"/>
                <a:ea typeface="+mj-ea"/>
                <a:cs typeface="+mj-cs"/>
              </a:rPr>
              <a:t>Ziekte van </a:t>
            </a:r>
            <a:r>
              <a:rPr lang="nl-NL" sz="3600" b="1" kern="0" dirty="0" err="1">
                <a:solidFill>
                  <a:srgbClr val="FF6600"/>
                </a:solidFill>
                <a:latin typeface="Calibri" pitchFamily="34" charset="0"/>
                <a:ea typeface="+mj-ea"/>
                <a:cs typeface="+mj-cs"/>
              </a:rPr>
              <a:t>Huntington</a:t>
            </a:r>
            <a:endParaRPr lang="nl-NL" sz="3600" b="1" kern="0" dirty="0">
              <a:solidFill>
                <a:srgbClr val="FF6600"/>
              </a:solidFill>
              <a:latin typeface="Calibri" pitchFamily="34" charset="0"/>
              <a:ea typeface="+mj-ea"/>
              <a:cs typeface="+mj-cs"/>
            </a:endParaRPr>
          </a:p>
        </p:txBody>
      </p:sp>
      <p:pic>
        <p:nvPicPr>
          <p:cNvPr id="46083" name="Picture 2" descr="http://prosensa.eu/img/huntington-dise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8416"/>
            <a:ext cx="523875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http://www.nist.gov/mml/biochemical/images/11MML010_huntingtons_disease_L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263" y="3787966"/>
            <a:ext cx="35909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5"/>
          <p:cNvSpPr txBox="1">
            <a:spLocks noChangeArrowheads="1"/>
          </p:cNvSpPr>
          <p:nvPr/>
        </p:nvSpPr>
        <p:spPr bwMode="auto">
          <a:xfrm>
            <a:off x="844550" y="1065213"/>
            <a:ext cx="75961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nl-NL" sz="2400">
                <a:latin typeface="Calibri" panose="020F0502020204030204" pitchFamily="34" charset="0"/>
              </a:rPr>
              <a:t>Neurodegeneratieve genetische aandoening</a:t>
            </a:r>
          </a:p>
          <a:p>
            <a:pPr eaLnBrk="1" hangingPunct="1">
              <a:buFont typeface="Arial" panose="020B0604020202020204" pitchFamily="34" charset="0"/>
              <a:buChar char="•"/>
            </a:pPr>
            <a:r>
              <a:rPr lang="nl-NL" altLang="nl-NL" sz="2400">
                <a:latin typeface="Calibri" panose="020F0502020204030204" pitchFamily="34" charset="0"/>
              </a:rPr>
              <a:t>Erft autosomaal </a:t>
            </a:r>
            <a:r>
              <a:rPr lang="en-US" altLang="nl-NL" sz="2400">
                <a:latin typeface="Calibri" panose="020F0502020204030204" pitchFamily="34" charset="0"/>
              </a:rPr>
              <a:t>(chr 4) </a:t>
            </a:r>
            <a:r>
              <a:rPr lang="nl-NL" altLang="nl-NL" sz="2400">
                <a:latin typeface="Calibri" panose="020F0502020204030204" pitchFamily="34" charset="0"/>
              </a:rPr>
              <a:t>dominant over</a:t>
            </a:r>
          </a:p>
          <a:p>
            <a:pPr eaLnBrk="1" hangingPunct="1">
              <a:buFont typeface="Arial" panose="020B0604020202020204" pitchFamily="34" charset="0"/>
              <a:buChar char="•"/>
            </a:pPr>
            <a:r>
              <a:rPr lang="nl-NL" altLang="nl-NL" sz="2400">
                <a:latin typeface="Calibri" panose="020F0502020204030204" pitchFamily="34" charset="0"/>
              </a:rPr>
              <a:t>Tast hersenen aan (onwillekeurige bewegingen, verstandelijke achteruitgang, psychische problemen)</a:t>
            </a:r>
          </a:p>
          <a:p>
            <a:pPr eaLnBrk="1" hangingPunct="1">
              <a:buFont typeface="Arial" panose="020B0604020202020204" pitchFamily="34" charset="0"/>
              <a:buChar char="•"/>
            </a:pPr>
            <a:r>
              <a:rPr lang="nl-NL" altLang="nl-NL" sz="2400">
                <a:latin typeface="Calibri" panose="020F0502020204030204" pitchFamily="34" charset="0"/>
              </a:rPr>
              <a:t>Eerste symptomen rond 40 jr, juveniele vorm ~15</a:t>
            </a:r>
          </a:p>
        </p:txBody>
      </p:sp>
      <p:sp>
        <p:nvSpPr>
          <p:cNvPr id="3" name="Rechthoek 2"/>
          <p:cNvSpPr/>
          <p:nvPr/>
        </p:nvSpPr>
        <p:spPr>
          <a:xfrm>
            <a:off x="500412" y="6150114"/>
            <a:ext cx="4572000" cy="215444"/>
          </a:xfrm>
          <a:prstGeom prst="rect">
            <a:avLst/>
          </a:prstGeom>
        </p:spPr>
        <p:txBody>
          <a:bodyPr>
            <a:spAutoFit/>
          </a:bodyPr>
          <a:lstStyle/>
          <a:p>
            <a:r>
              <a:rPr lang="nl-NL" sz="800" dirty="0"/>
              <a:t>http://biol1020-2012-1.blogspot.nl/2012/04/stem-cells-may-prove-to-be-possible.html</a:t>
            </a:r>
          </a:p>
        </p:txBody>
      </p:sp>
      <p:sp>
        <p:nvSpPr>
          <p:cNvPr id="4" name="Rechthoek 3"/>
          <p:cNvSpPr/>
          <p:nvPr/>
        </p:nvSpPr>
        <p:spPr>
          <a:xfrm>
            <a:off x="5650992" y="6150114"/>
            <a:ext cx="3207258" cy="338554"/>
          </a:xfrm>
          <a:prstGeom prst="rect">
            <a:avLst/>
          </a:prstGeom>
        </p:spPr>
        <p:txBody>
          <a:bodyPr wrap="square">
            <a:spAutoFit/>
          </a:bodyPr>
          <a:lstStyle/>
          <a:p>
            <a:r>
              <a:rPr lang="nl-NL" sz="800" dirty="0"/>
              <a:t>https://www.nist.gov/news-events/news/2011/04/new-nist-srm-helps-improve-diagnosis-huntingtons-disease</a:t>
            </a:r>
          </a:p>
        </p:txBody>
      </p:sp>
    </p:spTree>
    <p:extLst>
      <p:ext uri="{BB962C8B-B14F-4D97-AF65-F5344CB8AC3E}">
        <p14:creationId xmlns:p14="http://schemas.microsoft.com/office/powerpoint/2010/main" val="2541496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Afbeeldingsresultaat voor huntingtin pro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91" y="946150"/>
            <a:ext cx="6608190" cy="45964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a:xfrm>
            <a:off x="1055803" y="5542600"/>
            <a:ext cx="7532014" cy="1200329"/>
          </a:xfrm>
          <a:prstGeom prst="rect">
            <a:avLst/>
          </a:prstGeom>
        </p:spPr>
        <p:txBody>
          <a:bodyPr wrap="square">
            <a:spAutoFit/>
          </a:bodyPr>
          <a:lstStyle/>
          <a:p>
            <a:pPr marL="342900" indent="-342900">
              <a:buFont typeface="+mj-lt"/>
              <a:buAutoNum type="alphaLcParenR"/>
            </a:pPr>
            <a:r>
              <a:rPr lang="en-US" dirty="0" smtClean="0">
                <a:latin typeface="Calibri" panose="020F0502020204030204" pitchFamily="34" charset="0"/>
                <a:cs typeface="Calibri" panose="020F0502020204030204" pitchFamily="34" charset="0"/>
              </a:rPr>
              <a:t>normal </a:t>
            </a:r>
            <a:r>
              <a:rPr lang="en-US" dirty="0">
                <a:latin typeface="Calibri" panose="020F0502020204030204" pitchFamily="34" charset="0"/>
                <a:cs typeface="Calibri" panose="020F0502020204030204" pitchFamily="34" charset="0"/>
              </a:rPr>
              <a:t>huntingtin (</a:t>
            </a:r>
            <a:r>
              <a:rPr lang="en-US" dirty="0" err="1">
                <a:latin typeface="Calibri" panose="020F0502020204030204" pitchFamily="34" charset="0"/>
                <a:cs typeface="Calibri" panose="020F0502020204030204" pitchFamily="34" charset="0"/>
              </a:rPr>
              <a:t>Htt</a:t>
            </a:r>
            <a:r>
              <a:rPr lang="en-US" dirty="0">
                <a:latin typeface="Calibri" panose="020F0502020204030204" pitchFamily="34" charset="0"/>
                <a:cs typeface="Calibri" panose="020F0502020204030204" pitchFamily="34" charset="0"/>
              </a:rPr>
              <a:t>) binding Hip1, modulating endocytosis.  </a:t>
            </a:r>
            <a:endParaRPr lang="en-US" dirty="0" smtClean="0">
              <a:latin typeface="Calibri" panose="020F0502020204030204" pitchFamily="34" charset="0"/>
              <a:cs typeface="Calibri" panose="020F0502020204030204" pitchFamily="34" charset="0"/>
            </a:endParaRPr>
          </a:p>
          <a:p>
            <a:pPr marL="342900" indent="-342900">
              <a:buFont typeface="+mj-lt"/>
              <a:buAutoNum type="alphaLcParenR"/>
            </a:pPr>
            <a:r>
              <a:rPr lang="en-US" dirty="0" smtClean="0">
                <a:latin typeface="Calibri" panose="020F0502020204030204" pitchFamily="34" charset="0"/>
                <a:cs typeface="Calibri" panose="020F0502020204030204" pitchFamily="34" charset="0"/>
              </a:rPr>
              <a:t>mutated </a:t>
            </a:r>
            <a:r>
              <a:rPr lang="en-US" dirty="0" err="1">
                <a:latin typeface="Calibri" panose="020F0502020204030204" pitchFamily="34" charset="0"/>
                <a:cs typeface="Calibri" panose="020F0502020204030204" pitchFamily="34" charset="0"/>
              </a:rPr>
              <a:t>Htt</a:t>
            </a:r>
            <a:r>
              <a:rPr lang="en-US" dirty="0">
                <a:latin typeface="Calibri" panose="020F0502020204030204" pitchFamily="34" charset="0"/>
                <a:cs typeface="Calibri" panose="020F0502020204030204" pitchFamily="34" charset="0"/>
              </a:rPr>
              <a:t>, which is cleaved by a complex formed by Hip1 and </a:t>
            </a:r>
            <a:r>
              <a:rPr lang="en-US" dirty="0" err="1">
                <a:latin typeface="Calibri" panose="020F0502020204030204" pitchFamily="34" charset="0"/>
                <a:cs typeface="Calibri" panose="020F0502020204030204" pitchFamily="34" charset="0"/>
              </a:rPr>
              <a:t>Hippi</a:t>
            </a:r>
            <a:r>
              <a:rPr lang="en-US" dirty="0">
                <a:latin typeface="Calibri" panose="020F0502020204030204" pitchFamily="34" charset="0"/>
                <a:cs typeface="Calibri" panose="020F0502020204030204" pitchFamily="34" charset="0"/>
              </a:rPr>
              <a:t>, forming an aggregate which eventually leads to apoptosis.  </a:t>
            </a:r>
            <a:br>
              <a:rPr lang="en-US" dirty="0">
                <a:latin typeface="Calibri" panose="020F0502020204030204" pitchFamily="34" charset="0"/>
                <a:cs typeface="Calibri" panose="020F0502020204030204" pitchFamily="34" charset="0"/>
              </a:rPr>
            </a:br>
            <a:endParaRPr lang="nl-NL" dirty="0">
              <a:latin typeface="Calibri" panose="020F0502020204030204" pitchFamily="34" charset="0"/>
              <a:cs typeface="Calibri" panose="020F0502020204030204" pitchFamily="34" charset="0"/>
            </a:endParaRPr>
          </a:p>
        </p:txBody>
      </p:sp>
      <p:sp>
        <p:nvSpPr>
          <p:cNvPr id="3" name="Rechthoek 2"/>
          <p:cNvSpPr/>
          <p:nvPr/>
        </p:nvSpPr>
        <p:spPr>
          <a:xfrm>
            <a:off x="6600162" y="6581001"/>
            <a:ext cx="1774845" cy="215444"/>
          </a:xfrm>
          <a:prstGeom prst="rect">
            <a:avLst/>
          </a:prstGeom>
        </p:spPr>
        <p:txBody>
          <a:bodyPr wrap="none">
            <a:spAutoFit/>
          </a:bodyPr>
          <a:lstStyle/>
          <a:p>
            <a:r>
              <a:rPr lang="nl-NL" sz="800" dirty="0">
                <a:latin typeface="Calibri" panose="020F0502020204030204" pitchFamily="34" charset="0"/>
                <a:cs typeface="Calibri" panose="020F0502020204030204" pitchFamily="34" charset="0"/>
              </a:rPr>
              <a:t>http://nickelsgen677s09.weebly.com/</a:t>
            </a:r>
          </a:p>
        </p:txBody>
      </p:sp>
      <p:sp>
        <p:nvSpPr>
          <p:cNvPr id="5" name="Rectangle 6"/>
          <p:cNvSpPr txBox="1">
            <a:spLocks noChangeArrowheads="1"/>
          </p:cNvSpPr>
          <p:nvPr/>
        </p:nvSpPr>
        <p:spPr>
          <a:xfrm>
            <a:off x="300038" y="174625"/>
            <a:ext cx="8558212" cy="771525"/>
          </a:xfrm>
          <a:prstGeom prst="rect">
            <a:avLst/>
          </a:prstGeom>
        </p:spPr>
        <p:txBody>
          <a:bodyPr/>
          <a:lstStyle/>
          <a:p>
            <a:pPr algn="ctr">
              <a:defRPr/>
            </a:pPr>
            <a:r>
              <a:rPr lang="nl-NL" sz="3600" b="1" kern="0" dirty="0">
                <a:solidFill>
                  <a:srgbClr val="FF6600"/>
                </a:solidFill>
                <a:latin typeface="Calibri" pitchFamily="34" charset="0"/>
                <a:ea typeface="+mj-ea"/>
                <a:cs typeface="+mj-cs"/>
              </a:rPr>
              <a:t>Ziekte van </a:t>
            </a:r>
            <a:r>
              <a:rPr lang="nl-NL" sz="3600" b="1" kern="0" dirty="0" err="1">
                <a:solidFill>
                  <a:srgbClr val="FF6600"/>
                </a:solidFill>
                <a:latin typeface="Calibri" pitchFamily="34" charset="0"/>
                <a:ea typeface="+mj-ea"/>
                <a:cs typeface="+mj-cs"/>
              </a:rPr>
              <a:t>Huntington</a:t>
            </a:r>
            <a:endParaRPr lang="nl-NL" sz="3600" b="1" kern="0" dirty="0">
              <a:solidFill>
                <a:srgbClr val="FF6600"/>
              </a:solidFill>
              <a:latin typeface="Calibri" pitchFamily="34" charset="0"/>
              <a:ea typeface="+mj-ea"/>
              <a:cs typeface="+mj-cs"/>
            </a:endParaRPr>
          </a:p>
        </p:txBody>
      </p:sp>
    </p:spTree>
    <p:extLst>
      <p:ext uri="{BB962C8B-B14F-4D97-AF65-F5344CB8AC3E}">
        <p14:creationId xmlns:p14="http://schemas.microsoft.com/office/powerpoint/2010/main" val="1078410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8F176B-CFE6-4633-B9D7-C15FE3D4D38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1d31240-3f9b-4160-aa9d-7e114304e6cc"/>
    <ds:schemaRef ds:uri="http://purl.org/dc/elements/1.1/"/>
    <ds:schemaRef ds:uri="http://schemas.microsoft.com/office/2006/metadata/properties"/>
    <ds:schemaRef ds:uri="d665bda0-32f6-4388-bc96-c7f43a2006b3"/>
    <ds:schemaRef ds:uri="http://www.w3.org/XML/1998/namespace"/>
    <ds:schemaRef ds:uri="http://purl.org/dc/dcmitype/"/>
  </ds:schemaRefs>
</ds:datastoreItem>
</file>

<file path=customXml/itemProps2.xml><?xml version="1.0" encoding="utf-8"?>
<ds:datastoreItem xmlns:ds="http://schemas.openxmlformats.org/officeDocument/2006/customXml" ds:itemID="{950F8534-268B-4EE7-86DF-C0DBCD9EB656}">
  <ds:schemaRefs>
    <ds:schemaRef ds:uri="http://schemas.microsoft.com/sharepoint/v3/contenttype/forms"/>
  </ds:schemaRefs>
</ds:datastoreItem>
</file>

<file path=customXml/itemProps3.xml><?xml version="1.0" encoding="utf-8"?>
<ds:datastoreItem xmlns:ds="http://schemas.openxmlformats.org/officeDocument/2006/customXml" ds:itemID="{C853EC85-B4D6-4FD0-ABDE-54EBC6D83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1886</TotalTime>
  <Words>2702</Words>
  <Application>Microsoft Office PowerPoint</Application>
  <PresentationFormat>Diavoorstelling (4:3)</PresentationFormat>
  <Paragraphs>445</Paragraphs>
  <Slides>40</Slides>
  <Notes>19</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40</vt:i4>
      </vt:variant>
    </vt:vector>
  </HeadingPairs>
  <TitlesOfParts>
    <vt:vector size="46" baseType="lpstr">
      <vt:lpstr>Arial</vt:lpstr>
      <vt:lpstr>Calibri</vt:lpstr>
      <vt:lpstr>Calibri Light</vt:lpstr>
      <vt:lpstr>Times New Roman</vt:lpstr>
      <vt:lpstr>Wingdings</vt:lpstr>
      <vt:lpstr>Kantoorthema</vt:lpstr>
      <vt:lpstr>Hoofdstuk 15 deel 2a   DNA-repair &amp; Genome Dynamics, Transposons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Proofreading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Opdracht</vt:lpstr>
      <vt:lpstr>Opdracht</vt:lpstr>
      <vt:lpstr>PowerPoint-presentatie</vt:lpstr>
      <vt:lpstr>Double strand break repair,  via homologous recombination</vt:lpstr>
      <vt:lpstr>PowerPoint-presentatie</vt:lpstr>
      <vt:lpstr>PowerPoint-presentatie</vt:lpstr>
      <vt:lpstr>PowerPoint-presentatie</vt:lpstr>
      <vt:lpstr>PowerPoint-presentatie</vt:lpstr>
      <vt:lpstr>Stability versus Alterations</vt:lpstr>
      <vt:lpstr>PowerPoint-presentatie</vt:lpstr>
      <vt:lpstr>PowerPoint-presentatie</vt:lpstr>
      <vt:lpstr>PowerPoint-presentatie</vt:lpstr>
      <vt:lpstr>Transposable elements Transposons, movable genes, jumping genes</vt:lpstr>
      <vt:lpstr>Transposable elements in bacteria</vt:lpstr>
      <vt:lpstr>Transposable elements in Drosophila</vt:lpstr>
      <vt:lpstr>Transposable elements in humans</vt:lpstr>
      <vt:lpstr>Effects of transposons</vt:lpstr>
      <vt:lpstr>DNA transposons     Retrotransposons</vt:lpstr>
      <vt:lpstr>Retrotransposon transposition (copy/paste)</vt:lpstr>
      <vt:lpstr>PowerPoint-presentatie</vt:lpstr>
      <vt:lpstr>PowerPoint-presentatie</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Hoofdstuk 15 deel 2  DNA-repair &amp; Genome Dynamics, Transposons</dc:title>
  <dc:creator>Pool WA, Wietske</dc:creator>
  <cp:lastModifiedBy>Pool WA, Wietske</cp:lastModifiedBy>
  <cp:revision>40</cp:revision>
  <dcterms:created xsi:type="dcterms:W3CDTF">2018-11-29T10:26:15Z</dcterms:created>
  <dcterms:modified xsi:type="dcterms:W3CDTF">2021-12-15T12:49:34Z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